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147483510" r:id="rId3"/>
    <p:sldId id="277" r:id="rId4"/>
    <p:sldId id="278" r:id="rId5"/>
    <p:sldId id="2147483511" r:id="rId6"/>
    <p:sldId id="2147483512" r:id="rId7"/>
    <p:sldId id="2147483514" r:id="rId8"/>
    <p:sldId id="2147483515" r:id="rId9"/>
    <p:sldId id="2147483516" r:id="rId10"/>
    <p:sldId id="2147483517" r:id="rId11"/>
    <p:sldId id="2147483518" r:id="rId12"/>
    <p:sldId id="2147483519" r:id="rId13"/>
    <p:sldId id="2147483520" r:id="rId14"/>
    <p:sldId id="2147483521" r:id="rId15"/>
    <p:sldId id="2147483522" r:id="rId16"/>
    <p:sldId id="270" r:id="rId17"/>
    <p:sldId id="2147483525" r:id="rId18"/>
    <p:sldId id="257" r:id="rId19"/>
    <p:sldId id="2147483523" r:id="rId20"/>
    <p:sldId id="2147483524" r:id="rId21"/>
    <p:sldId id="2147483527" r:id="rId22"/>
    <p:sldId id="2147483528" r:id="rId23"/>
    <p:sldId id="2147483529" r:id="rId24"/>
    <p:sldId id="2147483530" r:id="rId25"/>
    <p:sldId id="2147483531" r:id="rId26"/>
    <p:sldId id="2147483532" r:id="rId27"/>
    <p:sldId id="2147483533" r:id="rId28"/>
    <p:sldId id="2147483637" r:id="rId29"/>
    <p:sldId id="2147483633" r:id="rId30"/>
    <p:sldId id="2147483634" r:id="rId31"/>
    <p:sldId id="2147483635" r:id="rId32"/>
    <p:sldId id="2147483636" r:id="rId33"/>
    <p:sldId id="2147483534"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93"/>
    <p:restoredTop sz="94645"/>
  </p:normalViewPr>
  <p:slideViewPr>
    <p:cSldViewPr snapToGrid="0">
      <p:cViewPr varScale="1">
        <p:scale>
          <a:sx n="148" d="100"/>
          <a:sy n="148" d="100"/>
        </p:scale>
        <p:origin x="96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C3738C-12BC-D740-A645-3B0081AFDD5B}" type="doc">
      <dgm:prSet loTypeId="urn:microsoft.com/office/officeart/2005/8/layout/pyramid3" loCatId="" qsTypeId="urn:microsoft.com/office/officeart/2005/8/quickstyle/simple1" qsCatId="simple" csTypeId="urn:microsoft.com/office/officeart/2005/8/colors/accent1_5" csCatId="accent1" phldr="1"/>
      <dgm:spPr/>
    </dgm:pt>
    <dgm:pt modelId="{4DCD14D0-29A6-EF4C-BC19-F7DF84380376}">
      <dgm:prSet phldrT="[Text]"/>
      <dgm:spPr>
        <a:noFill/>
      </dgm:spPr>
      <dgm:t>
        <a:bodyPr/>
        <a:lstStyle/>
        <a:p>
          <a:r>
            <a:rPr lang="en-US" dirty="0"/>
            <a:t>Chip Designers</a:t>
          </a:r>
        </a:p>
      </dgm:t>
    </dgm:pt>
    <dgm:pt modelId="{D1141721-A3EC-0F4E-9CEE-6B3ED92CC5C1}" type="parTrans" cxnId="{9F8191DF-2002-F94D-8AE4-AA911FFA4A53}">
      <dgm:prSet/>
      <dgm:spPr/>
      <dgm:t>
        <a:bodyPr/>
        <a:lstStyle/>
        <a:p>
          <a:endParaRPr lang="en-US"/>
        </a:p>
      </dgm:t>
    </dgm:pt>
    <dgm:pt modelId="{70E489BB-2EEA-FE46-8B23-C36806B74896}" type="sibTrans" cxnId="{9F8191DF-2002-F94D-8AE4-AA911FFA4A53}">
      <dgm:prSet/>
      <dgm:spPr/>
      <dgm:t>
        <a:bodyPr/>
        <a:lstStyle/>
        <a:p>
          <a:endParaRPr lang="en-US"/>
        </a:p>
      </dgm:t>
    </dgm:pt>
    <dgm:pt modelId="{A63829B0-582C-0741-A7BB-13C7E45007B8}">
      <dgm:prSet phldrT="[Text]" custT="1"/>
      <dgm:spPr>
        <a:noFill/>
      </dgm:spPr>
      <dgm:t>
        <a:bodyPr/>
        <a:lstStyle/>
        <a:p>
          <a:pPr>
            <a:spcAft>
              <a:spcPts val="0"/>
            </a:spcAft>
          </a:pPr>
          <a:r>
            <a:rPr lang="en-US" sz="2000" dirty="0"/>
            <a:t>GPU Chip Foundries</a:t>
          </a:r>
        </a:p>
      </dgm:t>
    </dgm:pt>
    <dgm:pt modelId="{3E5B1A49-2C3B-8B4E-967A-91163BA31688}" type="parTrans" cxnId="{127A382B-D55D-D14D-B0A4-794A27576F27}">
      <dgm:prSet/>
      <dgm:spPr/>
      <dgm:t>
        <a:bodyPr/>
        <a:lstStyle/>
        <a:p>
          <a:endParaRPr lang="en-US"/>
        </a:p>
      </dgm:t>
    </dgm:pt>
    <dgm:pt modelId="{D3791E3D-41A6-FE4B-AF67-1F2C0B2A2F4E}" type="sibTrans" cxnId="{127A382B-D55D-D14D-B0A4-794A27576F27}">
      <dgm:prSet/>
      <dgm:spPr/>
      <dgm:t>
        <a:bodyPr/>
        <a:lstStyle/>
        <a:p>
          <a:endParaRPr lang="en-US"/>
        </a:p>
      </dgm:t>
    </dgm:pt>
    <dgm:pt modelId="{63403758-444C-1148-8CD7-59107BE278F3}">
      <dgm:prSet phldrT="[Text]"/>
      <dgm:spPr>
        <a:noFill/>
      </dgm:spPr>
      <dgm:t>
        <a:bodyPr/>
        <a:lstStyle/>
        <a:p>
          <a:r>
            <a:rPr lang="en-US" dirty="0"/>
            <a:t>Photo Lithography</a:t>
          </a:r>
        </a:p>
      </dgm:t>
    </dgm:pt>
    <dgm:pt modelId="{6B1BAC5D-8741-8746-AC3F-43941B5DD20C}" type="parTrans" cxnId="{80CBBF20-76D8-0E4E-AFC2-6F3D357DD924}">
      <dgm:prSet/>
      <dgm:spPr/>
      <dgm:t>
        <a:bodyPr/>
        <a:lstStyle/>
        <a:p>
          <a:endParaRPr lang="en-US"/>
        </a:p>
      </dgm:t>
    </dgm:pt>
    <dgm:pt modelId="{D1A856C9-4BF3-6941-B748-8CAB02A675AD}" type="sibTrans" cxnId="{80CBBF20-76D8-0E4E-AFC2-6F3D357DD924}">
      <dgm:prSet/>
      <dgm:spPr/>
      <dgm:t>
        <a:bodyPr/>
        <a:lstStyle/>
        <a:p>
          <a:endParaRPr lang="en-US"/>
        </a:p>
      </dgm:t>
    </dgm:pt>
    <dgm:pt modelId="{6DF46110-05A7-094C-B415-C76414A6D137}">
      <dgm:prSet phldrT="[Text]"/>
      <dgm:spPr>
        <a:noFill/>
      </dgm:spPr>
      <dgm:t>
        <a:bodyPr/>
        <a:lstStyle/>
        <a:p>
          <a:r>
            <a:rPr lang="en-US" dirty="0">
              <a:solidFill>
                <a:schemeClr val="tx1"/>
              </a:solidFill>
            </a:rPr>
            <a:t>Frontier Models</a:t>
          </a:r>
        </a:p>
      </dgm:t>
    </dgm:pt>
    <dgm:pt modelId="{2AFBC875-7490-0F43-897A-BE76948AA629}" type="parTrans" cxnId="{22975D2C-7062-3E48-B40C-B0DCCF62DC2F}">
      <dgm:prSet/>
      <dgm:spPr/>
      <dgm:t>
        <a:bodyPr/>
        <a:lstStyle/>
        <a:p>
          <a:endParaRPr lang="en-US"/>
        </a:p>
      </dgm:t>
    </dgm:pt>
    <dgm:pt modelId="{2E1A6E25-9805-4C46-9558-4EFD466339A2}" type="sibTrans" cxnId="{22975D2C-7062-3E48-B40C-B0DCCF62DC2F}">
      <dgm:prSet/>
      <dgm:spPr/>
      <dgm:t>
        <a:bodyPr/>
        <a:lstStyle/>
        <a:p>
          <a:endParaRPr lang="en-US"/>
        </a:p>
      </dgm:t>
    </dgm:pt>
    <dgm:pt modelId="{D4AD21C7-1131-614E-8CC7-5C946B8387DE}">
      <dgm:prSet phldrT="[Text]"/>
      <dgm:spPr>
        <a:noFill/>
      </dgm:spPr>
      <dgm:t>
        <a:bodyPr/>
        <a:lstStyle/>
        <a:p>
          <a:r>
            <a:rPr lang="en-US" dirty="0">
              <a:solidFill>
                <a:schemeClr val="tx1"/>
              </a:solidFill>
            </a:rPr>
            <a:t>Application Makers</a:t>
          </a:r>
        </a:p>
      </dgm:t>
    </dgm:pt>
    <dgm:pt modelId="{9C081FEC-2EAE-1049-9EA4-3B086464E84F}" type="parTrans" cxnId="{8E436572-4C71-A44F-AD57-A959DB29E455}">
      <dgm:prSet/>
      <dgm:spPr/>
      <dgm:t>
        <a:bodyPr/>
        <a:lstStyle/>
        <a:p>
          <a:endParaRPr lang="en-US"/>
        </a:p>
      </dgm:t>
    </dgm:pt>
    <dgm:pt modelId="{3C28F540-9262-9143-B428-82340071C0C0}" type="sibTrans" cxnId="{8E436572-4C71-A44F-AD57-A959DB29E455}">
      <dgm:prSet/>
      <dgm:spPr/>
      <dgm:t>
        <a:bodyPr/>
        <a:lstStyle/>
        <a:p>
          <a:endParaRPr lang="en-US"/>
        </a:p>
      </dgm:t>
    </dgm:pt>
    <dgm:pt modelId="{7D961486-EC58-A44C-A344-6B294088ADA4}" type="pres">
      <dgm:prSet presAssocID="{9AC3738C-12BC-D740-A645-3B0081AFDD5B}" presName="Name0" presStyleCnt="0">
        <dgm:presLayoutVars>
          <dgm:dir/>
          <dgm:animLvl val="lvl"/>
          <dgm:resizeHandles val="exact"/>
        </dgm:presLayoutVars>
      </dgm:prSet>
      <dgm:spPr/>
    </dgm:pt>
    <dgm:pt modelId="{4F44C529-E5BE-C540-9158-74ACC2CBF3F4}" type="pres">
      <dgm:prSet presAssocID="{D4AD21C7-1131-614E-8CC7-5C946B8387DE}" presName="Name8" presStyleCnt="0"/>
      <dgm:spPr/>
    </dgm:pt>
    <dgm:pt modelId="{05C8201A-D4B1-804C-86CC-5AA177F37AAD}" type="pres">
      <dgm:prSet presAssocID="{D4AD21C7-1131-614E-8CC7-5C946B8387DE}" presName="level" presStyleLbl="node1" presStyleIdx="0" presStyleCnt="5">
        <dgm:presLayoutVars>
          <dgm:chMax val="1"/>
          <dgm:bulletEnabled val="1"/>
        </dgm:presLayoutVars>
      </dgm:prSet>
      <dgm:spPr/>
    </dgm:pt>
    <dgm:pt modelId="{F3BFFC34-98A8-4A4E-BF17-E5DD4CA21BF7}" type="pres">
      <dgm:prSet presAssocID="{D4AD21C7-1131-614E-8CC7-5C946B8387DE}" presName="levelTx" presStyleLbl="revTx" presStyleIdx="0" presStyleCnt="0">
        <dgm:presLayoutVars>
          <dgm:chMax val="1"/>
          <dgm:bulletEnabled val="1"/>
        </dgm:presLayoutVars>
      </dgm:prSet>
      <dgm:spPr/>
    </dgm:pt>
    <dgm:pt modelId="{BE8E1BDB-B499-9248-BC65-950306EAFC65}" type="pres">
      <dgm:prSet presAssocID="{6DF46110-05A7-094C-B415-C76414A6D137}" presName="Name8" presStyleCnt="0"/>
      <dgm:spPr/>
    </dgm:pt>
    <dgm:pt modelId="{9DEBD62B-469C-DB48-823F-752D50C07D0E}" type="pres">
      <dgm:prSet presAssocID="{6DF46110-05A7-094C-B415-C76414A6D137}" presName="level" presStyleLbl="node1" presStyleIdx="1" presStyleCnt="5">
        <dgm:presLayoutVars>
          <dgm:chMax val="1"/>
          <dgm:bulletEnabled val="1"/>
        </dgm:presLayoutVars>
      </dgm:prSet>
      <dgm:spPr/>
    </dgm:pt>
    <dgm:pt modelId="{6AC1C97B-8230-6342-BB1B-4A799AE9D5F5}" type="pres">
      <dgm:prSet presAssocID="{6DF46110-05A7-094C-B415-C76414A6D137}" presName="levelTx" presStyleLbl="revTx" presStyleIdx="0" presStyleCnt="0">
        <dgm:presLayoutVars>
          <dgm:chMax val="1"/>
          <dgm:bulletEnabled val="1"/>
        </dgm:presLayoutVars>
      </dgm:prSet>
      <dgm:spPr/>
    </dgm:pt>
    <dgm:pt modelId="{FBFEDE9B-2FB1-0A4D-96E2-1B8D7CC1630C}" type="pres">
      <dgm:prSet presAssocID="{4DCD14D0-29A6-EF4C-BC19-F7DF84380376}" presName="Name8" presStyleCnt="0"/>
      <dgm:spPr/>
    </dgm:pt>
    <dgm:pt modelId="{9F83E945-3CEF-D34E-8BEB-8578AAA5C372}" type="pres">
      <dgm:prSet presAssocID="{4DCD14D0-29A6-EF4C-BC19-F7DF84380376}" presName="level" presStyleLbl="node1" presStyleIdx="2" presStyleCnt="5">
        <dgm:presLayoutVars>
          <dgm:chMax val="1"/>
          <dgm:bulletEnabled val="1"/>
        </dgm:presLayoutVars>
      </dgm:prSet>
      <dgm:spPr/>
    </dgm:pt>
    <dgm:pt modelId="{B2941F9A-C4A9-4B4B-B4C6-01C5C523AD8E}" type="pres">
      <dgm:prSet presAssocID="{4DCD14D0-29A6-EF4C-BC19-F7DF84380376}" presName="levelTx" presStyleLbl="revTx" presStyleIdx="0" presStyleCnt="0">
        <dgm:presLayoutVars>
          <dgm:chMax val="1"/>
          <dgm:bulletEnabled val="1"/>
        </dgm:presLayoutVars>
      </dgm:prSet>
      <dgm:spPr/>
    </dgm:pt>
    <dgm:pt modelId="{E514C659-8264-EB47-A9E5-177452F29B71}" type="pres">
      <dgm:prSet presAssocID="{A63829B0-582C-0741-A7BB-13C7E45007B8}" presName="Name8" presStyleCnt="0"/>
      <dgm:spPr/>
    </dgm:pt>
    <dgm:pt modelId="{939B35E6-5953-FD49-A5AC-01F047A67EB8}" type="pres">
      <dgm:prSet presAssocID="{A63829B0-582C-0741-A7BB-13C7E45007B8}" presName="level" presStyleLbl="node1" presStyleIdx="3" presStyleCnt="5">
        <dgm:presLayoutVars>
          <dgm:chMax val="1"/>
          <dgm:bulletEnabled val="1"/>
        </dgm:presLayoutVars>
      </dgm:prSet>
      <dgm:spPr/>
    </dgm:pt>
    <dgm:pt modelId="{61AE55A6-953B-5344-9513-6D0472B11F6B}" type="pres">
      <dgm:prSet presAssocID="{A63829B0-582C-0741-A7BB-13C7E45007B8}" presName="levelTx" presStyleLbl="revTx" presStyleIdx="0" presStyleCnt="0">
        <dgm:presLayoutVars>
          <dgm:chMax val="1"/>
          <dgm:bulletEnabled val="1"/>
        </dgm:presLayoutVars>
      </dgm:prSet>
      <dgm:spPr/>
    </dgm:pt>
    <dgm:pt modelId="{1DFC4A1C-CC4A-764D-950B-63B8F97056CC}" type="pres">
      <dgm:prSet presAssocID="{63403758-444C-1148-8CD7-59107BE278F3}" presName="Name8" presStyleCnt="0"/>
      <dgm:spPr/>
    </dgm:pt>
    <dgm:pt modelId="{DEA7B46A-FAF1-1042-9A75-3F9D55DF4331}" type="pres">
      <dgm:prSet presAssocID="{63403758-444C-1148-8CD7-59107BE278F3}" presName="level" presStyleLbl="node1" presStyleIdx="4" presStyleCnt="5">
        <dgm:presLayoutVars>
          <dgm:chMax val="1"/>
          <dgm:bulletEnabled val="1"/>
        </dgm:presLayoutVars>
      </dgm:prSet>
      <dgm:spPr/>
    </dgm:pt>
    <dgm:pt modelId="{95A52D70-E8B6-7240-97FF-53045F8AD28E}" type="pres">
      <dgm:prSet presAssocID="{63403758-444C-1148-8CD7-59107BE278F3}" presName="levelTx" presStyleLbl="revTx" presStyleIdx="0" presStyleCnt="0">
        <dgm:presLayoutVars>
          <dgm:chMax val="1"/>
          <dgm:bulletEnabled val="1"/>
        </dgm:presLayoutVars>
      </dgm:prSet>
      <dgm:spPr/>
    </dgm:pt>
  </dgm:ptLst>
  <dgm:cxnLst>
    <dgm:cxn modelId="{FCEF1208-8AD7-124F-92F9-5908CB871586}" type="presOf" srcId="{63403758-444C-1148-8CD7-59107BE278F3}" destId="{DEA7B46A-FAF1-1042-9A75-3F9D55DF4331}" srcOrd="0" destOrd="0" presId="urn:microsoft.com/office/officeart/2005/8/layout/pyramid3"/>
    <dgm:cxn modelId="{13951D0C-798C-2C40-8FF4-2362792D903B}" type="presOf" srcId="{4DCD14D0-29A6-EF4C-BC19-F7DF84380376}" destId="{B2941F9A-C4A9-4B4B-B4C6-01C5C523AD8E}" srcOrd="1" destOrd="0" presId="urn:microsoft.com/office/officeart/2005/8/layout/pyramid3"/>
    <dgm:cxn modelId="{08CF631A-5734-6343-BF5B-FBC48B2B7552}" type="presOf" srcId="{4DCD14D0-29A6-EF4C-BC19-F7DF84380376}" destId="{9F83E945-3CEF-D34E-8BEB-8578AAA5C372}" srcOrd="0" destOrd="0" presId="urn:microsoft.com/office/officeart/2005/8/layout/pyramid3"/>
    <dgm:cxn modelId="{04F8121E-7594-6E43-A7BE-BCFB87CA556D}" type="presOf" srcId="{A63829B0-582C-0741-A7BB-13C7E45007B8}" destId="{939B35E6-5953-FD49-A5AC-01F047A67EB8}" srcOrd="0" destOrd="0" presId="urn:microsoft.com/office/officeart/2005/8/layout/pyramid3"/>
    <dgm:cxn modelId="{80CBBF20-76D8-0E4E-AFC2-6F3D357DD924}" srcId="{9AC3738C-12BC-D740-A645-3B0081AFDD5B}" destId="{63403758-444C-1148-8CD7-59107BE278F3}" srcOrd="4" destOrd="0" parTransId="{6B1BAC5D-8741-8746-AC3F-43941B5DD20C}" sibTransId="{D1A856C9-4BF3-6941-B748-8CAB02A675AD}"/>
    <dgm:cxn modelId="{127A382B-D55D-D14D-B0A4-794A27576F27}" srcId="{9AC3738C-12BC-D740-A645-3B0081AFDD5B}" destId="{A63829B0-582C-0741-A7BB-13C7E45007B8}" srcOrd="3" destOrd="0" parTransId="{3E5B1A49-2C3B-8B4E-967A-91163BA31688}" sibTransId="{D3791E3D-41A6-FE4B-AF67-1F2C0B2A2F4E}"/>
    <dgm:cxn modelId="{22975D2C-7062-3E48-B40C-B0DCCF62DC2F}" srcId="{9AC3738C-12BC-D740-A645-3B0081AFDD5B}" destId="{6DF46110-05A7-094C-B415-C76414A6D137}" srcOrd="1" destOrd="0" parTransId="{2AFBC875-7490-0F43-897A-BE76948AA629}" sibTransId="{2E1A6E25-9805-4C46-9558-4EFD466339A2}"/>
    <dgm:cxn modelId="{5B98763D-8994-EE4A-A847-6E8F30C15D7E}" type="presOf" srcId="{63403758-444C-1148-8CD7-59107BE278F3}" destId="{95A52D70-E8B6-7240-97FF-53045F8AD28E}" srcOrd="1" destOrd="0" presId="urn:microsoft.com/office/officeart/2005/8/layout/pyramid3"/>
    <dgm:cxn modelId="{0D90E24A-EF18-F84C-9E34-302DDA45720D}" type="presOf" srcId="{A63829B0-582C-0741-A7BB-13C7E45007B8}" destId="{61AE55A6-953B-5344-9513-6D0472B11F6B}" srcOrd="1" destOrd="0" presId="urn:microsoft.com/office/officeart/2005/8/layout/pyramid3"/>
    <dgm:cxn modelId="{6E244372-98C6-D142-A156-1B31CBCE83F4}" type="presOf" srcId="{6DF46110-05A7-094C-B415-C76414A6D137}" destId="{6AC1C97B-8230-6342-BB1B-4A799AE9D5F5}" srcOrd="1" destOrd="0" presId="urn:microsoft.com/office/officeart/2005/8/layout/pyramid3"/>
    <dgm:cxn modelId="{8E436572-4C71-A44F-AD57-A959DB29E455}" srcId="{9AC3738C-12BC-D740-A645-3B0081AFDD5B}" destId="{D4AD21C7-1131-614E-8CC7-5C946B8387DE}" srcOrd="0" destOrd="0" parTransId="{9C081FEC-2EAE-1049-9EA4-3B086464E84F}" sibTransId="{3C28F540-9262-9143-B428-82340071C0C0}"/>
    <dgm:cxn modelId="{24898282-A2BD-B244-8B51-F255D8CBB6FB}" type="presOf" srcId="{6DF46110-05A7-094C-B415-C76414A6D137}" destId="{9DEBD62B-469C-DB48-823F-752D50C07D0E}" srcOrd="0" destOrd="0" presId="urn:microsoft.com/office/officeart/2005/8/layout/pyramid3"/>
    <dgm:cxn modelId="{DC8E3F89-0A53-3447-BD24-4FED9A5A3D0D}" type="presOf" srcId="{D4AD21C7-1131-614E-8CC7-5C946B8387DE}" destId="{05C8201A-D4B1-804C-86CC-5AA177F37AAD}" srcOrd="0" destOrd="0" presId="urn:microsoft.com/office/officeart/2005/8/layout/pyramid3"/>
    <dgm:cxn modelId="{951EE1B9-80DA-834E-BA53-BCEB86DCCD84}" type="presOf" srcId="{D4AD21C7-1131-614E-8CC7-5C946B8387DE}" destId="{F3BFFC34-98A8-4A4E-BF17-E5DD4CA21BF7}" srcOrd="1" destOrd="0" presId="urn:microsoft.com/office/officeart/2005/8/layout/pyramid3"/>
    <dgm:cxn modelId="{9F8191DF-2002-F94D-8AE4-AA911FFA4A53}" srcId="{9AC3738C-12BC-D740-A645-3B0081AFDD5B}" destId="{4DCD14D0-29A6-EF4C-BC19-F7DF84380376}" srcOrd="2" destOrd="0" parTransId="{D1141721-A3EC-0F4E-9CEE-6B3ED92CC5C1}" sibTransId="{70E489BB-2EEA-FE46-8B23-C36806B74896}"/>
    <dgm:cxn modelId="{D2A363E3-2C66-7B4F-9000-2ABE693AEAA0}" type="presOf" srcId="{9AC3738C-12BC-D740-A645-3B0081AFDD5B}" destId="{7D961486-EC58-A44C-A344-6B294088ADA4}" srcOrd="0" destOrd="0" presId="urn:microsoft.com/office/officeart/2005/8/layout/pyramid3"/>
    <dgm:cxn modelId="{68B9306B-C6EA-4B4B-AC46-7E2951D19C91}" type="presParOf" srcId="{7D961486-EC58-A44C-A344-6B294088ADA4}" destId="{4F44C529-E5BE-C540-9158-74ACC2CBF3F4}" srcOrd="0" destOrd="0" presId="urn:microsoft.com/office/officeart/2005/8/layout/pyramid3"/>
    <dgm:cxn modelId="{1323FBDA-3632-284F-BCAF-52D8F25D7202}" type="presParOf" srcId="{4F44C529-E5BE-C540-9158-74ACC2CBF3F4}" destId="{05C8201A-D4B1-804C-86CC-5AA177F37AAD}" srcOrd="0" destOrd="0" presId="urn:microsoft.com/office/officeart/2005/8/layout/pyramid3"/>
    <dgm:cxn modelId="{5850F0CE-6D46-F54B-BA70-9A287C1B3804}" type="presParOf" srcId="{4F44C529-E5BE-C540-9158-74ACC2CBF3F4}" destId="{F3BFFC34-98A8-4A4E-BF17-E5DD4CA21BF7}" srcOrd="1" destOrd="0" presId="urn:microsoft.com/office/officeart/2005/8/layout/pyramid3"/>
    <dgm:cxn modelId="{12F5B6D3-E660-984E-94A9-11C882A2B3FB}" type="presParOf" srcId="{7D961486-EC58-A44C-A344-6B294088ADA4}" destId="{BE8E1BDB-B499-9248-BC65-950306EAFC65}" srcOrd="1" destOrd="0" presId="urn:microsoft.com/office/officeart/2005/8/layout/pyramid3"/>
    <dgm:cxn modelId="{EDD822BB-DEDA-3F4E-80A5-F908BF0F6BAB}" type="presParOf" srcId="{BE8E1BDB-B499-9248-BC65-950306EAFC65}" destId="{9DEBD62B-469C-DB48-823F-752D50C07D0E}" srcOrd="0" destOrd="0" presId="urn:microsoft.com/office/officeart/2005/8/layout/pyramid3"/>
    <dgm:cxn modelId="{A4868BB7-09A3-D346-8426-786408440AA7}" type="presParOf" srcId="{BE8E1BDB-B499-9248-BC65-950306EAFC65}" destId="{6AC1C97B-8230-6342-BB1B-4A799AE9D5F5}" srcOrd="1" destOrd="0" presId="urn:microsoft.com/office/officeart/2005/8/layout/pyramid3"/>
    <dgm:cxn modelId="{FECD1280-CE27-F345-9C97-5CD14AEA9235}" type="presParOf" srcId="{7D961486-EC58-A44C-A344-6B294088ADA4}" destId="{FBFEDE9B-2FB1-0A4D-96E2-1B8D7CC1630C}" srcOrd="2" destOrd="0" presId="urn:microsoft.com/office/officeart/2005/8/layout/pyramid3"/>
    <dgm:cxn modelId="{0D2942EE-D5C1-DA4D-B370-A90FAFDB026F}" type="presParOf" srcId="{FBFEDE9B-2FB1-0A4D-96E2-1B8D7CC1630C}" destId="{9F83E945-3CEF-D34E-8BEB-8578AAA5C372}" srcOrd="0" destOrd="0" presId="urn:microsoft.com/office/officeart/2005/8/layout/pyramid3"/>
    <dgm:cxn modelId="{774AC61C-8AF5-2347-989D-2BD925F9E107}" type="presParOf" srcId="{FBFEDE9B-2FB1-0A4D-96E2-1B8D7CC1630C}" destId="{B2941F9A-C4A9-4B4B-B4C6-01C5C523AD8E}" srcOrd="1" destOrd="0" presId="urn:microsoft.com/office/officeart/2005/8/layout/pyramid3"/>
    <dgm:cxn modelId="{5EF1E95D-DAC5-0641-BC8B-18AAE3594C61}" type="presParOf" srcId="{7D961486-EC58-A44C-A344-6B294088ADA4}" destId="{E514C659-8264-EB47-A9E5-177452F29B71}" srcOrd="3" destOrd="0" presId="urn:microsoft.com/office/officeart/2005/8/layout/pyramid3"/>
    <dgm:cxn modelId="{56031493-9426-9844-BA8F-5A6D363F78F3}" type="presParOf" srcId="{E514C659-8264-EB47-A9E5-177452F29B71}" destId="{939B35E6-5953-FD49-A5AC-01F047A67EB8}" srcOrd="0" destOrd="0" presId="urn:microsoft.com/office/officeart/2005/8/layout/pyramid3"/>
    <dgm:cxn modelId="{7BFBDA89-3F4A-3E4C-84D2-D74D40BCF02D}" type="presParOf" srcId="{E514C659-8264-EB47-A9E5-177452F29B71}" destId="{61AE55A6-953B-5344-9513-6D0472B11F6B}" srcOrd="1" destOrd="0" presId="urn:microsoft.com/office/officeart/2005/8/layout/pyramid3"/>
    <dgm:cxn modelId="{CDE4DEEB-99A5-EF4A-BB1C-DC8AF5461208}" type="presParOf" srcId="{7D961486-EC58-A44C-A344-6B294088ADA4}" destId="{1DFC4A1C-CC4A-764D-950B-63B8F97056CC}" srcOrd="4" destOrd="0" presId="urn:microsoft.com/office/officeart/2005/8/layout/pyramid3"/>
    <dgm:cxn modelId="{DB245545-62C4-A844-A43B-70BF96DA6F0A}" type="presParOf" srcId="{1DFC4A1C-CC4A-764D-950B-63B8F97056CC}" destId="{DEA7B46A-FAF1-1042-9A75-3F9D55DF4331}" srcOrd="0" destOrd="0" presId="urn:microsoft.com/office/officeart/2005/8/layout/pyramid3"/>
    <dgm:cxn modelId="{D0517814-100B-ED49-9A42-FF929CB82B77}" type="presParOf" srcId="{1DFC4A1C-CC4A-764D-950B-63B8F97056CC}" destId="{95A52D70-E8B6-7240-97FF-53045F8AD28E}" srcOrd="1"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AC3738C-12BC-D740-A645-3B0081AFDD5B}" type="doc">
      <dgm:prSet loTypeId="urn:microsoft.com/office/officeart/2005/8/layout/pyramid3" loCatId="" qsTypeId="urn:microsoft.com/office/officeart/2005/8/quickstyle/simple1" qsCatId="simple" csTypeId="urn:microsoft.com/office/officeart/2005/8/colors/accent1_5" csCatId="accent1" phldr="1"/>
      <dgm:spPr/>
    </dgm:pt>
    <dgm:pt modelId="{4DCD14D0-29A6-EF4C-BC19-F7DF84380376}">
      <dgm:prSet phldrT="[Text]"/>
      <dgm:spPr/>
      <dgm:t>
        <a:bodyPr/>
        <a:lstStyle/>
        <a:p>
          <a:r>
            <a:rPr lang="en-US" dirty="0"/>
            <a:t>Chip Designers</a:t>
          </a:r>
        </a:p>
      </dgm:t>
    </dgm:pt>
    <dgm:pt modelId="{D1141721-A3EC-0F4E-9CEE-6B3ED92CC5C1}" type="parTrans" cxnId="{9F8191DF-2002-F94D-8AE4-AA911FFA4A53}">
      <dgm:prSet/>
      <dgm:spPr/>
      <dgm:t>
        <a:bodyPr/>
        <a:lstStyle/>
        <a:p>
          <a:endParaRPr lang="en-US"/>
        </a:p>
      </dgm:t>
    </dgm:pt>
    <dgm:pt modelId="{70E489BB-2EEA-FE46-8B23-C36806B74896}" type="sibTrans" cxnId="{9F8191DF-2002-F94D-8AE4-AA911FFA4A53}">
      <dgm:prSet/>
      <dgm:spPr/>
      <dgm:t>
        <a:bodyPr/>
        <a:lstStyle/>
        <a:p>
          <a:endParaRPr lang="en-US"/>
        </a:p>
      </dgm:t>
    </dgm:pt>
    <dgm:pt modelId="{A63829B0-582C-0741-A7BB-13C7E45007B8}">
      <dgm:prSet phldrT="[Text]" custT="1"/>
      <dgm:spPr/>
      <dgm:t>
        <a:bodyPr/>
        <a:lstStyle/>
        <a:p>
          <a:pPr>
            <a:spcAft>
              <a:spcPts val="0"/>
            </a:spcAft>
          </a:pPr>
          <a:r>
            <a:rPr lang="en-US" sz="2000" dirty="0"/>
            <a:t>GPU Chip Foundries</a:t>
          </a:r>
        </a:p>
      </dgm:t>
    </dgm:pt>
    <dgm:pt modelId="{3E5B1A49-2C3B-8B4E-967A-91163BA31688}" type="parTrans" cxnId="{127A382B-D55D-D14D-B0A4-794A27576F27}">
      <dgm:prSet/>
      <dgm:spPr/>
      <dgm:t>
        <a:bodyPr/>
        <a:lstStyle/>
        <a:p>
          <a:endParaRPr lang="en-US"/>
        </a:p>
      </dgm:t>
    </dgm:pt>
    <dgm:pt modelId="{D3791E3D-41A6-FE4B-AF67-1F2C0B2A2F4E}" type="sibTrans" cxnId="{127A382B-D55D-D14D-B0A4-794A27576F27}">
      <dgm:prSet/>
      <dgm:spPr/>
      <dgm:t>
        <a:bodyPr/>
        <a:lstStyle/>
        <a:p>
          <a:endParaRPr lang="en-US"/>
        </a:p>
      </dgm:t>
    </dgm:pt>
    <dgm:pt modelId="{63403758-444C-1148-8CD7-59107BE278F3}">
      <dgm:prSet phldrT="[Text]"/>
      <dgm:spPr/>
      <dgm:t>
        <a:bodyPr/>
        <a:lstStyle/>
        <a:p>
          <a:r>
            <a:rPr lang="en-US" dirty="0"/>
            <a:t>Photo Lithography</a:t>
          </a:r>
        </a:p>
      </dgm:t>
    </dgm:pt>
    <dgm:pt modelId="{6B1BAC5D-8741-8746-AC3F-43941B5DD20C}" type="parTrans" cxnId="{80CBBF20-76D8-0E4E-AFC2-6F3D357DD924}">
      <dgm:prSet/>
      <dgm:spPr/>
      <dgm:t>
        <a:bodyPr/>
        <a:lstStyle/>
        <a:p>
          <a:endParaRPr lang="en-US"/>
        </a:p>
      </dgm:t>
    </dgm:pt>
    <dgm:pt modelId="{D1A856C9-4BF3-6941-B748-8CAB02A675AD}" type="sibTrans" cxnId="{80CBBF20-76D8-0E4E-AFC2-6F3D357DD924}">
      <dgm:prSet/>
      <dgm:spPr/>
      <dgm:t>
        <a:bodyPr/>
        <a:lstStyle/>
        <a:p>
          <a:endParaRPr lang="en-US"/>
        </a:p>
      </dgm:t>
    </dgm:pt>
    <dgm:pt modelId="{6DF46110-05A7-094C-B415-C76414A6D137}">
      <dgm:prSet phldrT="[Text]"/>
      <dgm:spPr>
        <a:solidFill>
          <a:schemeClr val="accent6">
            <a:alpha val="80000"/>
          </a:schemeClr>
        </a:solidFill>
      </dgm:spPr>
      <dgm:t>
        <a:bodyPr/>
        <a:lstStyle/>
        <a:p>
          <a:r>
            <a:rPr lang="en-US" dirty="0">
              <a:solidFill>
                <a:schemeClr val="bg1"/>
              </a:solidFill>
            </a:rPr>
            <a:t>Frontier Models</a:t>
          </a:r>
        </a:p>
      </dgm:t>
    </dgm:pt>
    <dgm:pt modelId="{2AFBC875-7490-0F43-897A-BE76948AA629}" type="parTrans" cxnId="{22975D2C-7062-3E48-B40C-B0DCCF62DC2F}">
      <dgm:prSet/>
      <dgm:spPr/>
      <dgm:t>
        <a:bodyPr/>
        <a:lstStyle/>
        <a:p>
          <a:endParaRPr lang="en-US"/>
        </a:p>
      </dgm:t>
    </dgm:pt>
    <dgm:pt modelId="{2E1A6E25-9805-4C46-9558-4EFD466339A2}" type="sibTrans" cxnId="{22975D2C-7062-3E48-B40C-B0DCCF62DC2F}">
      <dgm:prSet/>
      <dgm:spPr/>
      <dgm:t>
        <a:bodyPr/>
        <a:lstStyle/>
        <a:p>
          <a:endParaRPr lang="en-US"/>
        </a:p>
      </dgm:t>
    </dgm:pt>
    <dgm:pt modelId="{D4AD21C7-1131-614E-8CC7-5C946B8387DE}">
      <dgm:prSet phldrT="[Text]"/>
      <dgm:spPr/>
      <dgm:t>
        <a:bodyPr/>
        <a:lstStyle/>
        <a:p>
          <a:r>
            <a:rPr lang="en-US" dirty="0">
              <a:solidFill>
                <a:schemeClr val="bg1"/>
              </a:solidFill>
            </a:rPr>
            <a:t>Application Makers</a:t>
          </a:r>
        </a:p>
      </dgm:t>
    </dgm:pt>
    <dgm:pt modelId="{9C081FEC-2EAE-1049-9EA4-3B086464E84F}" type="parTrans" cxnId="{8E436572-4C71-A44F-AD57-A959DB29E455}">
      <dgm:prSet/>
      <dgm:spPr/>
      <dgm:t>
        <a:bodyPr/>
        <a:lstStyle/>
        <a:p>
          <a:endParaRPr lang="en-US"/>
        </a:p>
      </dgm:t>
    </dgm:pt>
    <dgm:pt modelId="{3C28F540-9262-9143-B428-82340071C0C0}" type="sibTrans" cxnId="{8E436572-4C71-A44F-AD57-A959DB29E455}">
      <dgm:prSet/>
      <dgm:spPr/>
      <dgm:t>
        <a:bodyPr/>
        <a:lstStyle/>
        <a:p>
          <a:endParaRPr lang="en-US"/>
        </a:p>
      </dgm:t>
    </dgm:pt>
    <dgm:pt modelId="{7D961486-EC58-A44C-A344-6B294088ADA4}" type="pres">
      <dgm:prSet presAssocID="{9AC3738C-12BC-D740-A645-3B0081AFDD5B}" presName="Name0" presStyleCnt="0">
        <dgm:presLayoutVars>
          <dgm:dir/>
          <dgm:animLvl val="lvl"/>
          <dgm:resizeHandles val="exact"/>
        </dgm:presLayoutVars>
      </dgm:prSet>
      <dgm:spPr/>
    </dgm:pt>
    <dgm:pt modelId="{4F44C529-E5BE-C540-9158-74ACC2CBF3F4}" type="pres">
      <dgm:prSet presAssocID="{D4AD21C7-1131-614E-8CC7-5C946B8387DE}" presName="Name8" presStyleCnt="0"/>
      <dgm:spPr/>
    </dgm:pt>
    <dgm:pt modelId="{05C8201A-D4B1-804C-86CC-5AA177F37AAD}" type="pres">
      <dgm:prSet presAssocID="{D4AD21C7-1131-614E-8CC7-5C946B8387DE}" presName="level" presStyleLbl="node1" presStyleIdx="0" presStyleCnt="5">
        <dgm:presLayoutVars>
          <dgm:chMax val="1"/>
          <dgm:bulletEnabled val="1"/>
        </dgm:presLayoutVars>
      </dgm:prSet>
      <dgm:spPr/>
    </dgm:pt>
    <dgm:pt modelId="{F3BFFC34-98A8-4A4E-BF17-E5DD4CA21BF7}" type="pres">
      <dgm:prSet presAssocID="{D4AD21C7-1131-614E-8CC7-5C946B8387DE}" presName="levelTx" presStyleLbl="revTx" presStyleIdx="0" presStyleCnt="0">
        <dgm:presLayoutVars>
          <dgm:chMax val="1"/>
          <dgm:bulletEnabled val="1"/>
        </dgm:presLayoutVars>
      </dgm:prSet>
      <dgm:spPr/>
    </dgm:pt>
    <dgm:pt modelId="{BE8E1BDB-B499-9248-BC65-950306EAFC65}" type="pres">
      <dgm:prSet presAssocID="{6DF46110-05A7-094C-B415-C76414A6D137}" presName="Name8" presStyleCnt="0"/>
      <dgm:spPr/>
    </dgm:pt>
    <dgm:pt modelId="{9DEBD62B-469C-DB48-823F-752D50C07D0E}" type="pres">
      <dgm:prSet presAssocID="{6DF46110-05A7-094C-B415-C76414A6D137}" presName="level" presStyleLbl="node1" presStyleIdx="1" presStyleCnt="5">
        <dgm:presLayoutVars>
          <dgm:chMax val="1"/>
          <dgm:bulletEnabled val="1"/>
        </dgm:presLayoutVars>
      </dgm:prSet>
      <dgm:spPr/>
    </dgm:pt>
    <dgm:pt modelId="{6AC1C97B-8230-6342-BB1B-4A799AE9D5F5}" type="pres">
      <dgm:prSet presAssocID="{6DF46110-05A7-094C-B415-C76414A6D137}" presName="levelTx" presStyleLbl="revTx" presStyleIdx="0" presStyleCnt="0">
        <dgm:presLayoutVars>
          <dgm:chMax val="1"/>
          <dgm:bulletEnabled val="1"/>
        </dgm:presLayoutVars>
      </dgm:prSet>
      <dgm:spPr/>
    </dgm:pt>
    <dgm:pt modelId="{FBFEDE9B-2FB1-0A4D-96E2-1B8D7CC1630C}" type="pres">
      <dgm:prSet presAssocID="{4DCD14D0-29A6-EF4C-BC19-F7DF84380376}" presName="Name8" presStyleCnt="0"/>
      <dgm:spPr/>
    </dgm:pt>
    <dgm:pt modelId="{9F83E945-3CEF-D34E-8BEB-8578AAA5C372}" type="pres">
      <dgm:prSet presAssocID="{4DCD14D0-29A6-EF4C-BC19-F7DF84380376}" presName="level" presStyleLbl="node1" presStyleIdx="2" presStyleCnt="5">
        <dgm:presLayoutVars>
          <dgm:chMax val="1"/>
          <dgm:bulletEnabled val="1"/>
        </dgm:presLayoutVars>
      </dgm:prSet>
      <dgm:spPr/>
    </dgm:pt>
    <dgm:pt modelId="{B2941F9A-C4A9-4B4B-B4C6-01C5C523AD8E}" type="pres">
      <dgm:prSet presAssocID="{4DCD14D0-29A6-EF4C-BC19-F7DF84380376}" presName="levelTx" presStyleLbl="revTx" presStyleIdx="0" presStyleCnt="0">
        <dgm:presLayoutVars>
          <dgm:chMax val="1"/>
          <dgm:bulletEnabled val="1"/>
        </dgm:presLayoutVars>
      </dgm:prSet>
      <dgm:spPr/>
    </dgm:pt>
    <dgm:pt modelId="{E514C659-8264-EB47-A9E5-177452F29B71}" type="pres">
      <dgm:prSet presAssocID="{A63829B0-582C-0741-A7BB-13C7E45007B8}" presName="Name8" presStyleCnt="0"/>
      <dgm:spPr/>
    </dgm:pt>
    <dgm:pt modelId="{939B35E6-5953-FD49-A5AC-01F047A67EB8}" type="pres">
      <dgm:prSet presAssocID="{A63829B0-582C-0741-A7BB-13C7E45007B8}" presName="level" presStyleLbl="node1" presStyleIdx="3" presStyleCnt="5">
        <dgm:presLayoutVars>
          <dgm:chMax val="1"/>
          <dgm:bulletEnabled val="1"/>
        </dgm:presLayoutVars>
      </dgm:prSet>
      <dgm:spPr/>
    </dgm:pt>
    <dgm:pt modelId="{61AE55A6-953B-5344-9513-6D0472B11F6B}" type="pres">
      <dgm:prSet presAssocID="{A63829B0-582C-0741-A7BB-13C7E45007B8}" presName="levelTx" presStyleLbl="revTx" presStyleIdx="0" presStyleCnt="0">
        <dgm:presLayoutVars>
          <dgm:chMax val="1"/>
          <dgm:bulletEnabled val="1"/>
        </dgm:presLayoutVars>
      </dgm:prSet>
      <dgm:spPr/>
    </dgm:pt>
    <dgm:pt modelId="{1DFC4A1C-CC4A-764D-950B-63B8F97056CC}" type="pres">
      <dgm:prSet presAssocID="{63403758-444C-1148-8CD7-59107BE278F3}" presName="Name8" presStyleCnt="0"/>
      <dgm:spPr/>
    </dgm:pt>
    <dgm:pt modelId="{DEA7B46A-FAF1-1042-9A75-3F9D55DF4331}" type="pres">
      <dgm:prSet presAssocID="{63403758-444C-1148-8CD7-59107BE278F3}" presName="level" presStyleLbl="node1" presStyleIdx="4" presStyleCnt="5">
        <dgm:presLayoutVars>
          <dgm:chMax val="1"/>
          <dgm:bulletEnabled val="1"/>
        </dgm:presLayoutVars>
      </dgm:prSet>
      <dgm:spPr/>
    </dgm:pt>
    <dgm:pt modelId="{95A52D70-E8B6-7240-97FF-53045F8AD28E}" type="pres">
      <dgm:prSet presAssocID="{63403758-444C-1148-8CD7-59107BE278F3}" presName="levelTx" presStyleLbl="revTx" presStyleIdx="0" presStyleCnt="0">
        <dgm:presLayoutVars>
          <dgm:chMax val="1"/>
          <dgm:bulletEnabled val="1"/>
        </dgm:presLayoutVars>
      </dgm:prSet>
      <dgm:spPr/>
    </dgm:pt>
  </dgm:ptLst>
  <dgm:cxnLst>
    <dgm:cxn modelId="{FCEF1208-8AD7-124F-92F9-5908CB871586}" type="presOf" srcId="{63403758-444C-1148-8CD7-59107BE278F3}" destId="{DEA7B46A-FAF1-1042-9A75-3F9D55DF4331}" srcOrd="0" destOrd="0" presId="urn:microsoft.com/office/officeart/2005/8/layout/pyramid3"/>
    <dgm:cxn modelId="{13951D0C-798C-2C40-8FF4-2362792D903B}" type="presOf" srcId="{4DCD14D0-29A6-EF4C-BC19-F7DF84380376}" destId="{B2941F9A-C4A9-4B4B-B4C6-01C5C523AD8E}" srcOrd="1" destOrd="0" presId="urn:microsoft.com/office/officeart/2005/8/layout/pyramid3"/>
    <dgm:cxn modelId="{08CF631A-5734-6343-BF5B-FBC48B2B7552}" type="presOf" srcId="{4DCD14D0-29A6-EF4C-BC19-F7DF84380376}" destId="{9F83E945-3CEF-D34E-8BEB-8578AAA5C372}" srcOrd="0" destOrd="0" presId="urn:microsoft.com/office/officeart/2005/8/layout/pyramid3"/>
    <dgm:cxn modelId="{04F8121E-7594-6E43-A7BE-BCFB87CA556D}" type="presOf" srcId="{A63829B0-582C-0741-A7BB-13C7E45007B8}" destId="{939B35E6-5953-FD49-A5AC-01F047A67EB8}" srcOrd="0" destOrd="0" presId="urn:microsoft.com/office/officeart/2005/8/layout/pyramid3"/>
    <dgm:cxn modelId="{80CBBF20-76D8-0E4E-AFC2-6F3D357DD924}" srcId="{9AC3738C-12BC-D740-A645-3B0081AFDD5B}" destId="{63403758-444C-1148-8CD7-59107BE278F3}" srcOrd="4" destOrd="0" parTransId="{6B1BAC5D-8741-8746-AC3F-43941B5DD20C}" sibTransId="{D1A856C9-4BF3-6941-B748-8CAB02A675AD}"/>
    <dgm:cxn modelId="{127A382B-D55D-D14D-B0A4-794A27576F27}" srcId="{9AC3738C-12BC-D740-A645-3B0081AFDD5B}" destId="{A63829B0-582C-0741-A7BB-13C7E45007B8}" srcOrd="3" destOrd="0" parTransId="{3E5B1A49-2C3B-8B4E-967A-91163BA31688}" sibTransId="{D3791E3D-41A6-FE4B-AF67-1F2C0B2A2F4E}"/>
    <dgm:cxn modelId="{22975D2C-7062-3E48-B40C-B0DCCF62DC2F}" srcId="{9AC3738C-12BC-D740-A645-3B0081AFDD5B}" destId="{6DF46110-05A7-094C-B415-C76414A6D137}" srcOrd="1" destOrd="0" parTransId="{2AFBC875-7490-0F43-897A-BE76948AA629}" sibTransId="{2E1A6E25-9805-4C46-9558-4EFD466339A2}"/>
    <dgm:cxn modelId="{5B98763D-8994-EE4A-A847-6E8F30C15D7E}" type="presOf" srcId="{63403758-444C-1148-8CD7-59107BE278F3}" destId="{95A52D70-E8B6-7240-97FF-53045F8AD28E}" srcOrd="1" destOrd="0" presId="urn:microsoft.com/office/officeart/2005/8/layout/pyramid3"/>
    <dgm:cxn modelId="{0D90E24A-EF18-F84C-9E34-302DDA45720D}" type="presOf" srcId="{A63829B0-582C-0741-A7BB-13C7E45007B8}" destId="{61AE55A6-953B-5344-9513-6D0472B11F6B}" srcOrd="1" destOrd="0" presId="urn:microsoft.com/office/officeart/2005/8/layout/pyramid3"/>
    <dgm:cxn modelId="{6E244372-98C6-D142-A156-1B31CBCE83F4}" type="presOf" srcId="{6DF46110-05A7-094C-B415-C76414A6D137}" destId="{6AC1C97B-8230-6342-BB1B-4A799AE9D5F5}" srcOrd="1" destOrd="0" presId="urn:microsoft.com/office/officeart/2005/8/layout/pyramid3"/>
    <dgm:cxn modelId="{8E436572-4C71-A44F-AD57-A959DB29E455}" srcId="{9AC3738C-12BC-D740-A645-3B0081AFDD5B}" destId="{D4AD21C7-1131-614E-8CC7-5C946B8387DE}" srcOrd="0" destOrd="0" parTransId="{9C081FEC-2EAE-1049-9EA4-3B086464E84F}" sibTransId="{3C28F540-9262-9143-B428-82340071C0C0}"/>
    <dgm:cxn modelId="{24898282-A2BD-B244-8B51-F255D8CBB6FB}" type="presOf" srcId="{6DF46110-05A7-094C-B415-C76414A6D137}" destId="{9DEBD62B-469C-DB48-823F-752D50C07D0E}" srcOrd="0" destOrd="0" presId="urn:microsoft.com/office/officeart/2005/8/layout/pyramid3"/>
    <dgm:cxn modelId="{DC8E3F89-0A53-3447-BD24-4FED9A5A3D0D}" type="presOf" srcId="{D4AD21C7-1131-614E-8CC7-5C946B8387DE}" destId="{05C8201A-D4B1-804C-86CC-5AA177F37AAD}" srcOrd="0" destOrd="0" presId="urn:microsoft.com/office/officeart/2005/8/layout/pyramid3"/>
    <dgm:cxn modelId="{951EE1B9-80DA-834E-BA53-BCEB86DCCD84}" type="presOf" srcId="{D4AD21C7-1131-614E-8CC7-5C946B8387DE}" destId="{F3BFFC34-98A8-4A4E-BF17-E5DD4CA21BF7}" srcOrd="1" destOrd="0" presId="urn:microsoft.com/office/officeart/2005/8/layout/pyramid3"/>
    <dgm:cxn modelId="{9F8191DF-2002-F94D-8AE4-AA911FFA4A53}" srcId="{9AC3738C-12BC-D740-A645-3B0081AFDD5B}" destId="{4DCD14D0-29A6-EF4C-BC19-F7DF84380376}" srcOrd="2" destOrd="0" parTransId="{D1141721-A3EC-0F4E-9CEE-6B3ED92CC5C1}" sibTransId="{70E489BB-2EEA-FE46-8B23-C36806B74896}"/>
    <dgm:cxn modelId="{D2A363E3-2C66-7B4F-9000-2ABE693AEAA0}" type="presOf" srcId="{9AC3738C-12BC-D740-A645-3B0081AFDD5B}" destId="{7D961486-EC58-A44C-A344-6B294088ADA4}" srcOrd="0" destOrd="0" presId="urn:microsoft.com/office/officeart/2005/8/layout/pyramid3"/>
    <dgm:cxn modelId="{68B9306B-C6EA-4B4B-AC46-7E2951D19C91}" type="presParOf" srcId="{7D961486-EC58-A44C-A344-6B294088ADA4}" destId="{4F44C529-E5BE-C540-9158-74ACC2CBF3F4}" srcOrd="0" destOrd="0" presId="urn:microsoft.com/office/officeart/2005/8/layout/pyramid3"/>
    <dgm:cxn modelId="{1323FBDA-3632-284F-BCAF-52D8F25D7202}" type="presParOf" srcId="{4F44C529-E5BE-C540-9158-74ACC2CBF3F4}" destId="{05C8201A-D4B1-804C-86CC-5AA177F37AAD}" srcOrd="0" destOrd="0" presId="urn:microsoft.com/office/officeart/2005/8/layout/pyramid3"/>
    <dgm:cxn modelId="{5850F0CE-6D46-F54B-BA70-9A287C1B3804}" type="presParOf" srcId="{4F44C529-E5BE-C540-9158-74ACC2CBF3F4}" destId="{F3BFFC34-98A8-4A4E-BF17-E5DD4CA21BF7}" srcOrd="1" destOrd="0" presId="urn:microsoft.com/office/officeart/2005/8/layout/pyramid3"/>
    <dgm:cxn modelId="{12F5B6D3-E660-984E-94A9-11C882A2B3FB}" type="presParOf" srcId="{7D961486-EC58-A44C-A344-6B294088ADA4}" destId="{BE8E1BDB-B499-9248-BC65-950306EAFC65}" srcOrd="1" destOrd="0" presId="urn:microsoft.com/office/officeart/2005/8/layout/pyramid3"/>
    <dgm:cxn modelId="{EDD822BB-DEDA-3F4E-80A5-F908BF0F6BAB}" type="presParOf" srcId="{BE8E1BDB-B499-9248-BC65-950306EAFC65}" destId="{9DEBD62B-469C-DB48-823F-752D50C07D0E}" srcOrd="0" destOrd="0" presId="urn:microsoft.com/office/officeart/2005/8/layout/pyramid3"/>
    <dgm:cxn modelId="{A4868BB7-09A3-D346-8426-786408440AA7}" type="presParOf" srcId="{BE8E1BDB-B499-9248-BC65-950306EAFC65}" destId="{6AC1C97B-8230-6342-BB1B-4A799AE9D5F5}" srcOrd="1" destOrd="0" presId="urn:microsoft.com/office/officeart/2005/8/layout/pyramid3"/>
    <dgm:cxn modelId="{FECD1280-CE27-F345-9C97-5CD14AEA9235}" type="presParOf" srcId="{7D961486-EC58-A44C-A344-6B294088ADA4}" destId="{FBFEDE9B-2FB1-0A4D-96E2-1B8D7CC1630C}" srcOrd="2" destOrd="0" presId="urn:microsoft.com/office/officeart/2005/8/layout/pyramid3"/>
    <dgm:cxn modelId="{0D2942EE-D5C1-DA4D-B370-A90FAFDB026F}" type="presParOf" srcId="{FBFEDE9B-2FB1-0A4D-96E2-1B8D7CC1630C}" destId="{9F83E945-3CEF-D34E-8BEB-8578AAA5C372}" srcOrd="0" destOrd="0" presId="urn:microsoft.com/office/officeart/2005/8/layout/pyramid3"/>
    <dgm:cxn modelId="{774AC61C-8AF5-2347-989D-2BD925F9E107}" type="presParOf" srcId="{FBFEDE9B-2FB1-0A4D-96E2-1B8D7CC1630C}" destId="{B2941F9A-C4A9-4B4B-B4C6-01C5C523AD8E}" srcOrd="1" destOrd="0" presId="urn:microsoft.com/office/officeart/2005/8/layout/pyramid3"/>
    <dgm:cxn modelId="{5EF1E95D-DAC5-0641-BC8B-18AAE3594C61}" type="presParOf" srcId="{7D961486-EC58-A44C-A344-6B294088ADA4}" destId="{E514C659-8264-EB47-A9E5-177452F29B71}" srcOrd="3" destOrd="0" presId="urn:microsoft.com/office/officeart/2005/8/layout/pyramid3"/>
    <dgm:cxn modelId="{56031493-9426-9844-BA8F-5A6D363F78F3}" type="presParOf" srcId="{E514C659-8264-EB47-A9E5-177452F29B71}" destId="{939B35E6-5953-FD49-A5AC-01F047A67EB8}" srcOrd="0" destOrd="0" presId="urn:microsoft.com/office/officeart/2005/8/layout/pyramid3"/>
    <dgm:cxn modelId="{7BFBDA89-3F4A-3E4C-84D2-D74D40BCF02D}" type="presParOf" srcId="{E514C659-8264-EB47-A9E5-177452F29B71}" destId="{61AE55A6-953B-5344-9513-6D0472B11F6B}" srcOrd="1" destOrd="0" presId="urn:microsoft.com/office/officeart/2005/8/layout/pyramid3"/>
    <dgm:cxn modelId="{CDE4DEEB-99A5-EF4A-BB1C-DC8AF5461208}" type="presParOf" srcId="{7D961486-EC58-A44C-A344-6B294088ADA4}" destId="{1DFC4A1C-CC4A-764D-950B-63B8F97056CC}" srcOrd="4" destOrd="0" presId="urn:microsoft.com/office/officeart/2005/8/layout/pyramid3"/>
    <dgm:cxn modelId="{DB245545-62C4-A844-A43B-70BF96DA6F0A}" type="presParOf" srcId="{1DFC4A1C-CC4A-764D-950B-63B8F97056CC}" destId="{DEA7B46A-FAF1-1042-9A75-3F9D55DF4331}" srcOrd="0" destOrd="0" presId="urn:microsoft.com/office/officeart/2005/8/layout/pyramid3"/>
    <dgm:cxn modelId="{D0517814-100B-ED49-9A42-FF929CB82B77}" type="presParOf" srcId="{1DFC4A1C-CC4A-764D-950B-63B8F97056CC}" destId="{95A52D70-E8B6-7240-97FF-53045F8AD28E}" srcOrd="1"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AC3738C-12BC-D740-A645-3B0081AFDD5B}" type="doc">
      <dgm:prSet loTypeId="urn:microsoft.com/office/officeart/2005/8/layout/pyramid3" loCatId="" qsTypeId="urn:microsoft.com/office/officeart/2005/8/quickstyle/simple1" qsCatId="simple" csTypeId="urn:microsoft.com/office/officeart/2005/8/colors/accent1_5" csCatId="accent1" phldr="1"/>
      <dgm:spPr/>
    </dgm:pt>
    <dgm:pt modelId="{4DCD14D0-29A6-EF4C-BC19-F7DF84380376}">
      <dgm:prSet phldrT="[Text]"/>
      <dgm:spPr>
        <a:solidFill>
          <a:schemeClr val="bg2">
            <a:lumMod val="50000"/>
            <a:alpha val="70000"/>
          </a:schemeClr>
        </a:solidFill>
      </dgm:spPr>
      <dgm:t>
        <a:bodyPr/>
        <a:lstStyle/>
        <a:p>
          <a:r>
            <a:rPr lang="en-US" dirty="0">
              <a:solidFill>
                <a:schemeClr val="bg2">
                  <a:lumMod val="50000"/>
                </a:schemeClr>
              </a:solidFill>
            </a:rPr>
            <a:t>Chip Designers</a:t>
          </a:r>
        </a:p>
      </dgm:t>
    </dgm:pt>
    <dgm:pt modelId="{D1141721-A3EC-0F4E-9CEE-6B3ED92CC5C1}" type="parTrans" cxnId="{9F8191DF-2002-F94D-8AE4-AA911FFA4A53}">
      <dgm:prSet/>
      <dgm:spPr/>
      <dgm:t>
        <a:bodyPr/>
        <a:lstStyle/>
        <a:p>
          <a:endParaRPr lang="en-US"/>
        </a:p>
      </dgm:t>
    </dgm:pt>
    <dgm:pt modelId="{70E489BB-2EEA-FE46-8B23-C36806B74896}" type="sibTrans" cxnId="{9F8191DF-2002-F94D-8AE4-AA911FFA4A53}">
      <dgm:prSet/>
      <dgm:spPr/>
      <dgm:t>
        <a:bodyPr/>
        <a:lstStyle/>
        <a:p>
          <a:endParaRPr lang="en-US"/>
        </a:p>
      </dgm:t>
    </dgm:pt>
    <dgm:pt modelId="{A63829B0-582C-0741-A7BB-13C7E45007B8}">
      <dgm:prSet phldrT="[Text]" custT="1"/>
      <dgm:spPr>
        <a:solidFill>
          <a:schemeClr val="bg2">
            <a:lumMod val="50000"/>
            <a:alpha val="60000"/>
          </a:schemeClr>
        </a:solidFill>
      </dgm:spPr>
      <dgm:t>
        <a:bodyPr/>
        <a:lstStyle/>
        <a:p>
          <a:r>
            <a:rPr lang="en-US" sz="2000" dirty="0">
              <a:solidFill>
                <a:schemeClr val="bg2">
                  <a:lumMod val="50000"/>
                </a:schemeClr>
              </a:solidFill>
            </a:rPr>
            <a:t>GPU Chip Foundries</a:t>
          </a:r>
        </a:p>
      </dgm:t>
    </dgm:pt>
    <dgm:pt modelId="{3E5B1A49-2C3B-8B4E-967A-91163BA31688}" type="parTrans" cxnId="{127A382B-D55D-D14D-B0A4-794A27576F27}">
      <dgm:prSet/>
      <dgm:spPr/>
      <dgm:t>
        <a:bodyPr/>
        <a:lstStyle/>
        <a:p>
          <a:endParaRPr lang="en-US"/>
        </a:p>
      </dgm:t>
    </dgm:pt>
    <dgm:pt modelId="{D3791E3D-41A6-FE4B-AF67-1F2C0B2A2F4E}" type="sibTrans" cxnId="{127A382B-D55D-D14D-B0A4-794A27576F27}">
      <dgm:prSet/>
      <dgm:spPr/>
      <dgm:t>
        <a:bodyPr/>
        <a:lstStyle/>
        <a:p>
          <a:endParaRPr lang="en-US"/>
        </a:p>
      </dgm:t>
    </dgm:pt>
    <dgm:pt modelId="{63403758-444C-1148-8CD7-59107BE278F3}">
      <dgm:prSet phldrT="[Text]"/>
      <dgm:spPr>
        <a:solidFill>
          <a:schemeClr val="bg2">
            <a:lumMod val="50000"/>
            <a:alpha val="50000"/>
          </a:schemeClr>
        </a:solidFill>
      </dgm:spPr>
      <dgm:t>
        <a:bodyPr/>
        <a:lstStyle/>
        <a:p>
          <a:r>
            <a:rPr lang="en-US" dirty="0">
              <a:solidFill>
                <a:schemeClr val="bg2">
                  <a:lumMod val="50000"/>
                </a:schemeClr>
              </a:solidFill>
            </a:rPr>
            <a:t>Photo Lithography</a:t>
          </a:r>
        </a:p>
      </dgm:t>
    </dgm:pt>
    <dgm:pt modelId="{6B1BAC5D-8741-8746-AC3F-43941B5DD20C}" type="parTrans" cxnId="{80CBBF20-76D8-0E4E-AFC2-6F3D357DD924}">
      <dgm:prSet/>
      <dgm:spPr/>
      <dgm:t>
        <a:bodyPr/>
        <a:lstStyle/>
        <a:p>
          <a:endParaRPr lang="en-US"/>
        </a:p>
      </dgm:t>
    </dgm:pt>
    <dgm:pt modelId="{D1A856C9-4BF3-6941-B748-8CAB02A675AD}" type="sibTrans" cxnId="{80CBBF20-76D8-0E4E-AFC2-6F3D357DD924}">
      <dgm:prSet/>
      <dgm:spPr/>
      <dgm:t>
        <a:bodyPr/>
        <a:lstStyle/>
        <a:p>
          <a:endParaRPr lang="en-US"/>
        </a:p>
      </dgm:t>
    </dgm:pt>
    <dgm:pt modelId="{6DF46110-05A7-094C-B415-C76414A6D137}">
      <dgm:prSet phldrT="[Text]"/>
      <dgm:spPr/>
      <dgm:t>
        <a:bodyPr/>
        <a:lstStyle/>
        <a:p>
          <a:r>
            <a:rPr lang="en-US" dirty="0">
              <a:solidFill>
                <a:schemeClr val="bg1"/>
              </a:solidFill>
            </a:rPr>
            <a:t>Model Makers </a:t>
          </a:r>
        </a:p>
      </dgm:t>
    </dgm:pt>
    <dgm:pt modelId="{2AFBC875-7490-0F43-897A-BE76948AA629}" type="parTrans" cxnId="{22975D2C-7062-3E48-B40C-B0DCCF62DC2F}">
      <dgm:prSet/>
      <dgm:spPr/>
      <dgm:t>
        <a:bodyPr/>
        <a:lstStyle/>
        <a:p>
          <a:endParaRPr lang="en-US"/>
        </a:p>
      </dgm:t>
    </dgm:pt>
    <dgm:pt modelId="{2E1A6E25-9805-4C46-9558-4EFD466339A2}" type="sibTrans" cxnId="{22975D2C-7062-3E48-B40C-B0DCCF62DC2F}">
      <dgm:prSet/>
      <dgm:spPr/>
      <dgm:t>
        <a:bodyPr/>
        <a:lstStyle/>
        <a:p>
          <a:endParaRPr lang="en-US"/>
        </a:p>
      </dgm:t>
    </dgm:pt>
    <dgm:pt modelId="{D4AD21C7-1131-614E-8CC7-5C946B8387DE}">
      <dgm:prSet phldrT="[Text]"/>
      <dgm:spPr/>
      <dgm:t>
        <a:bodyPr/>
        <a:lstStyle/>
        <a:p>
          <a:r>
            <a:rPr lang="en-US" dirty="0">
              <a:solidFill>
                <a:schemeClr val="bg1"/>
              </a:solidFill>
            </a:rPr>
            <a:t>Application Makers</a:t>
          </a:r>
        </a:p>
      </dgm:t>
    </dgm:pt>
    <dgm:pt modelId="{9C081FEC-2EAE-1049-9EA4-3B086464E84F}" type="parTrans" cxnId="{8E436572-4C71-A44F-AD57-A959DB29E455}">
      <dgm:prSet/>
      <dgm:spPr/>
      <dgm:t>
        <a:bodyPr/>
        <a:lstStyle/>
        <a:p>
          <a:endParaRPr lang="en-US"/>
        </a:p>
      </dgm:t>
    </dgm:pt>
    <dgm:pt modelId="{3C28F540-9262-9143-B428-82340071C0C0}" type="sibTrans" cxnId="{8E436572-4C71-A44F-AD57-A959DB29E455}">
      <dgm:prSet/>
      <dgm:spPr/>
      <dgm:t>
        <a:bodyPr/>
        <a:lstStyle/>
        <a:p>
          <a:endParaRPr lang="en-US"/>
        </a:p>
      </dgm:t>
    </dgm:pt>
    <dgm:pt modelId="{7D961486-EC58-A44C-A344-6B294088ADA4}" type="pres">
      <dgm:prSet presAssocID="{9AC3738C-12BC-D740-A645-3B0081AFDD5B}" presName="Name0" presStyleCnt="0">
        <dgm:presLayoutVars>
          <dgm:dir/>
          <dgm:animLvl val="lvl"/>
          <dgm:resizeHandles val="exact"/>
        </dgm:presLayoutVars>
      </dgm:prSet>
      <dgm:spPr/>
    </dgm:pt>
    <dgm:pt modelId="{4F44C529-E5BE-C540-9158-74ACC2CBF3F4}" type="pres">
      <dgm:prSet presAssocID="{D4AD21C7-1131-614E-8CC7-5C946B8387DE}" presName="Name8" presStyleCnt="0"/>
      <dgm:spPr/>
    </dgm:pt>
    <dgm:pt modelId="{05C8201A-D4B1-804C-86CC-5AA177F37AAD}" type="pres">
      <dgm:prSet presAssocID="{D4AD21C7-1131-614E-8CC7-5C946B8387DE}" presName="level" presStyleLbl="node1" presStyleIdx="0" presStyleCnt="5">
        <dgm:presLayoutVars>
          <dgm:chMax val="1"/>
          <dgm:bulletEnabled val="1"/>
        </dgm:presLayoutVars>
      </dgm:prSet>
      <dgm:spPr/>
    </dgm:pt>
    <dgm:pt modelId="{F3BFFC34-98A8-4A4E-BF17-E5DD4CA21BF7}" type="pres">
      <dgm:prSet presAssocID="{D4AD21C7-1131-614E-8CC7-5C946B8387DE}" presName="levelTx" presStyleLbl="revTx" presStyleIdx="0" presStyleCnt="0">
        <dgm:presLayoutVars>
          <dgm:chMax val="1"/>
          <dgm:bulletEnabled val="1"/>
        </dgm:presLayoutVars>
      </dgm:prSet>
      <dgm:spPr/>
    </dgm:pt>
    <dgm:pt modelId="{BE8E1BDB-B499-9248-BC65-950306EAFC65}" type="pres">
      <dgm:prSet presAssocID="{6DF46110-05A7-094C-B415-C76414A6D137}" presName="Name8" presStyleCnt="0"/>
      <dgm:spPr/>
    </dgm:pt>
    <dgm:pt modelId="{9DEBD62B-469C-DB48-823F-752D50C07D0E}" type="pres">
      <dgm:prSet presAssocID="{6DF46110-05A7-094C-B415-C76414A6D137}" presName="level" presStyleLbl="node1" presStyleIdx="1" presStyleCnt="5">
        <dgm:presLayoutVars>
          <dgm:chMax val="1"/>
          <dgm:bulletEnabled val="1"/>
        </dgm:presLayoutVars>
      </dgm:prSet>
      <dgm:spPr/>
    </dgm:pt>
    <dgm:pt modelId="{6AC1C97B-8230-6342-BB1B-4A799AE9D5F5}" type="pres">
      <dgm:prSet presAssocID="{6DF46110-05A7-094C-B415-C76414A6D137}" presName="levelTx" presStyleLbl="revTx" presStyleIdx="0" presStyleCnt="0">
        <dgm:presLayoutVars>
          <dgm:chMax val="1"/>
          <dgm:bulletEnabled val="1"/>
        </dgm:presLayoutVars>
      </dgm:prSet>
      <dgm:spPr/>
    </dgm:pt>
    <dgm:pt modelId="{FBFEDE9B-2FB1-0A4D-96E2-1B8D7CC1630C}" type="pres">
      <dgm:prSet presAssocID="{4DCD14D0-29A6-EF4C-BC19-F7DF84380376}" presName="Name8" presStyleCnt="0"/>
      <dgm:spPr/>
    </dgm:pt>
    <dgm:pt modelId="{9F83E945-3CEF-D34E-8BEB-8578AAA5C372}" type="pres">
      <dgm:prSet presAssocID="{4DCD14D0-29A6-EF4C-BC19-F7DF84380376}" presName="level" presStyleLbl="node1" presStyleIdx="2" presStyleCnt="5">
        <dgm:presLayoutVars>
          <dgm:chMax val="1"/>
          <dgm:bulletEnabled val="1"/>
        </dgm:presLayoutVars>
      </dgm:prSet>
      <dgm:spPr/>
    </dgm:pt>
    <dgm:pt modelId="{B2941F9A-C4A9-4B4B-B4C6-01C5C523AD8E}" type="pres">
      <dgm:prSet presAssocID="{4DCD14D0-29A6-EF4C-BC19-F7DF84380376}" presName="levelTx" presStyleLbl="revTx" presStyleIdx="0" presStyleCnt="0">
        <dgm:presLayoutVars>
          <dgm:chMax val="1"/>
          <dgm:bulletEnabled val="1"/>
        </dgm:presLayoutVars>
      </dgm:prSet>
      <dgm:spPr/>
    </dgm:pt>
    <dgm:pt modelId="{E514C659-8264-EB47-A9E5-177452F29B71}" type="pres">
      <dgm:prSet presAssocID="{A63829B0-582C-0741-A7BB-13C7E45007B8}" presName="Name8" presStyleCnt="0"/>
      <dgm:spPr/>
    </dgm:pt>
    <dgm:pt modelId="{939B35E6-5953-FD49-A5AC-01F047A67EB8}" type="pres">
      <dgm:prSet presAssocID="{A63829B0-582C-0741-A7BB-13C7E45007B8}" presName="level" presStyleLbl="node1" presStyleIdx="3" presStyleCnt="5">
        <dgm:presLayoutVars>
          <dgm:chMax val="1"/>
          <dgm:bulletEnabled val="1"/>
        </dgm:presLayoutVars>
      </dgm:prSet>
      <dgm:spPr/>
    </dgm:pt>
    <dgm:pt modelId="{61AE55A6-953B-5344-9513-6D0472B11F6B}" type="pres">
      <dgm:prSet presAssocID="{A63829B0-582C-0741-A7BB-13C7E45007B8}" presName="levelTx" presStyleLbl="revTx" presStyleIdx="0" presStyleCnt="0">
        <dgm:presLayoutVars>
          <dgm:chMax val="1"/>
          <dgm:bulletEnabled val="1"/>
        </dgm:presLayoutVars>
      </dgm:prSet>
      <dgm:spPr/>
    </dgm:pt>
    <dgm:pt modelId="{1DFC4A1C-CC4A-764D-950B-63B8F97056CC}" type="pres">
      <dgm:prSet presAssocID="{63403758-444C-1148-8CD7-59107BE278F3}" presName="Name8" presStyleCnt="0"/>
      <dgm:spPr/>
    </dgm:pt>
    <dgm:pt modelId="{DEA7B46A-FAF1-1042-9A75-3F9D55DF4331}" type="pres">
      <dgm:prSet presAssocID="{63403758-444C-1148-8CD7-59107BE278F3}" presName="level" presStyleLbl="node1" presStyleIdx="4" presStyleCnt="5">
        <dgm:presLayoutVars>
          <dgm:chMax val="1"/>
          <dgm:bulletEnabled val="1"/>
        </dgm:presLayoutVars>
      </dgm:prSet>
      <dgm:spPr/>
    </dgm:pt>
    <dgm:pt modelId="{95A52D70-E8B6-7240-97FF-53045F8AD28E}" type="pres">
      <dgm:prSet presAssocID="{63403758-444C-1148-8CD7-59107BE278F3}" presName="levelTx" presStyleLbl="revTx" presStyleIdx="0" presStyleCnt="0">
        <dgm:presLayoutVars>
          <dgm:chMax val="1"/>
          <dgm:bulletEnabled val="1"/>
        </dgm:presLayoutVars>
      </dgm:prSet>
      <dgm:spPr/>
    </dgm:pt>
  </dgm:ptLst>
  <dgm:cxnLst>
    <dgm:cxn modelId="{FCEF1208-8AD7-124F-92F9-5908CB871586}" type="presOf" srcId="{63403758-444C-1148-8CD7-59107BE278F3}" destId="{DEA7B46A-FAF1-1042-9A75-3F9D55DF4331}" srcOrd="0" destOrd="0" presId="urn:microsoft.com/office/officeart/2005/8/layout/pyramid3"/>
    <dgm:cxn modelId="{13951D0C-798C-2C40-8FF4-2362792D903B}" type="presOf" srcId="{4DCD14D0-29A6-EF4C-BC19-F7DF84380376}" destId="{B2941F9A-C4A9-4B4B-B4C6-01C5C523AD8E}" srcOrd="1" destOrd="0" presId="urn:microsoft.com/office/officeart/2005/8/layout/pyramid3"/>
    <dgm:cxn modelId="{08CF631A-5734-6343-BF5B-FBC48B2B7552}" type="presOf" srcId="{4DCD14D0-29A6-EF4C-BC19-F7DF84380376}" destId="{9F83E945-3CEF-D34E-8BEB-8578AAA5C372}" srcOrd="0" destOrd="0" presId="urn:microsoft.com/office/officeart/2005/8/layout/pyramid3"/>
    <dgm:cxn modelId="{04F8121E-7594-6E43-A7BE-BCFB87CA556D}" type="presOf" srcId="{A63829B0-582C-0741-A7BB-13C7E45007B8}" destId="{939B35E6-5953-FD49-A5AC-01F047A67EB8}" srcOrd="0" destOrd="0" presId="urn:microsoft.com/office/officeart/2005/8/layout/pyramid3"/>
    <dgm:cxn modelId="{80CBBF20-76D8-0E4E-AFC2-6F3D357DD924}" srcId="{9AC3738C-12BC-D740-A645-3B0081AFDD5B}" destId="{63403758-444C-1148-8CD7-59107BE278F3}" srcOrd="4" destOrd="0" parTransId="{6B1BAC5D-8741-8746-AC3F-43941B5DD20C}" sibTransId="{D1A856C9-4BF3-6941-B748-8CAB02A675AD}"/>
    <dgm:cxn modelId="{127A382B-D55D-D14D-B0A4-794A27576F27}" srcId="{9AC3738C-12BC-D740-A645-3B0081AFDD5B}" destId="{A63829B0-582C-0741-A7BB-13C7E45007B8}" srcOrd="3" destOrd="0" parTransId="{3E5B1A49-2C3B-8B4E-967A-91163BA31688}" sibTransId="{D3791E3D-41A6-FE4B-AF67-1F2C0B2A2F4E}"/>
    <dgm:cxn modelId="{22975D2C-7062-3E48-B40C-B0DCCF62DC2F}" srcId="{9AC3738C-12BC-D740-A645-3B0081AFDD5B}" destId="{6DF46110-05A7-094C-B415-C76414A6D137}" srcOrd="1" destOrd="0" parTransId="{2AFBC875-7490-0F43-897A-BE76948AA629}" sibTransId="{2E1A6E25-9805-4C46-9558-4EFD466339A2}"/>
    <dgm:cxn modelId="{5B98763D-8994-EE4A-A847-6E8F30C15D7E}" type="presOf" srcId="{63403758-444C-1148-8CD7-59107BE278F3}" destId="{95A52D70-E8B6-7240-97FF-53045F8AD28E}" srcOrd="1" destOrd="0" presId="urn:microsoft.com/office/officeart/2005/8/layout/pyramid3"/>
    <dgm:cxn modelId="{0D90E24A-EF18-F84C-9E34-302DDA45720D}" type="presOf" srcId="{A63829B0-582C-0741-A7BB-13C7E45007B8}" destId="{61AE55A6-953B-5344-9513-6D0472B11F6B}" srcOrd="1" destOrd="0" presId="urn:microsoft.com/office/officeart/2005/8/layout/pyramid3"/>
    <dgm:cxn modelId="{6E244372-98C6-D142-A156-1B31CBCE83F4}" type="presOf" srcId="{6DF46110-05A7-094C-B415-C76414A6D137}" destId="{6AC1C97B-8230-6342-BB1B-4A799AE9D5F5}" srcOrd="1" destOrd="0" presId="urn:microsoft.com/office/officeart/2005/8/layout/pyramid3"/>
    <dgm:cxn modelId="{8E436572-4C71-A44F-AD57-A959DB29E455}" srcId="{9AC3738C-12BC-D740-A645-3B0081AFDD5B}" destId="{D4AD21C7-1131-614E-8CC7-5C946B8387DE}" srcOrd="0" destOrd="0" parTransId="{9C081FEC-2EAE-1049-9EA4-3B086464E84F}" sibTransId="{3C28F540-9262-9143-B428-82340071C0C0}"/>
    <dgm:cxn modelId="{24898282-A2BD-B244-8B51-F255D8CBB6FB}" type="presOf" srcId="{6DF46110-05A7-094C-B415-C76414A6D137}" destId="{9DEBD62B-469C-DB48-823F-752D50C07D0E}" srcOrd="0" destOrd="0" presId="urn:microsoft.com/office/officeart/2005/8/layout/pyramid3"/>
    <dgm:cxn modelId="{DC8E3F89-0A53-3447-BD24-4FED9A5A3D0D}" type="presOf" srcId="{D4AD21C7-1131-614E-8CC7-5C946B8387DE}" destId="{05C8201A-D4B1-804C-86CC-5AA177F37AAD}" srcOrd="0" destOrd="0" presId="urn:microsoft.com/office/officeart/2005/8/layout/pyramid3"/>
    <dgm:cxn modelId="{951EE1B9-80DA-834E-BA53-BCEB86DCCD84}" type="presOf" srcId="{D4AD21C7-1131-614E-8CC7-5C946B8387DE}" destId="{F3BFFC34-98A8-4A4E-BF17-E5DD4CA21BF7}" srcOrd="1" destOrd="0" presId="urn:microsoft.com/office/officeart/2005/8/layout/pyramid3"/>
    <dgm:cxn modelId="{9F8191DF-2002-F94D-8AE4-AA911FFA4A53}" srcId="{9AC3738C-12BC-D740-A645-3B0081AFDD5B}" destId="{4DCD14D0-29A6-EF4C-BC19-F7DF84380376}" srcOrd="2" destOrd="0" parTransId="{D1141721-A3EC-0F4E-9CEE-6B3ED92CC5C1}" sibTransId="{70E489BB-2EEA-FE46-8B23-C36806B74896}"/>
    <dgm:cxn modelId="{D2A363E3-2C66-7B4F-9000-2ABE693AEAA0}" type="presOf" srcId="{9AC3738C-12BC-D740-A645-3B0081AFDD5B}" destId="{7D961486-EC58-A44C-A344-6B294088ADA4}" srcOrd="0" destOrd="0" presId="urn:microsoft.com/office/officeart/2005/8/layout/pyramid3"/>
    <dgm:cxn modelId="{68B9306B-C6EA-4B4B-AC46-7E2951D19C91}" type="presParOf" srcId="{7D961486-EC58-A44C-A344-6B294088ADA4}" destId="{4F44C529-E5BE-C540-9158-74ACC2CBF3F4}" srcOrd="0" destOrd="0" presId="urn:microsoft.com/office/officeart/2005/8/layout/pyramid3"/>
    <dgm:cxn modelId="{1323FBDA-3632-284F-BCAF-52D8F25D7202}" type="presParOf" srcId="{4F44C529-E5BE-C540-9158-74ACC2CBF3F4}" destId="{05C8201A-D4B1-804C-86CC-5AA177F37AAD}" srcOrd="0" destOrd="0" presId="urn:microsoft.com/office/officeart/2005/8/layout/pyramid3"/>
    <dgm:cxn modelId="{5850F0CE-6D46-F54B-BA70-9A287C1B3804}" type="presParOf" srcId="{4F44C529-E5BE-C540-9158-74ACC2CBF3F4}" destId="{F3BFFC34-98A8-4A4E-BF17-E5DD4CA21BF7}" srcOrd="1" destOrd="0" presId="urn:microsoft.com/office/officeart/2005/8/layout/pyramid3"/>
    <dgm:cxn modelId="{12F5B6D3-E660-984E-94A9-11C882A2B3FB}" type="presParOf" srcId="{7D961486-EC58-A44C-A344-6B294088ADA4}" destId="{BE8E1BDB-B499-9248-BC65-950306EAFC65}" srcOrd="1" destOrd="0" presId="urn:microsoft.com/office/officeart/2005/8/layout/pyramid3"/>
    <dgm:cxn modelId="{EDD822BB-DEDA-3F4E-80A5-F908BF0F6BAB}" type="presParOf" srcId="{BE8E1BDB-B499-9248-BC65-950306EAFC65}" destId="{9DEBD62B-469C-DB48-823F-752D50C07D0E}" srcOrd="0" destOrd="0" presId="urn:microsoft.com/office/officeart/2005/8/layout/pyramid3"/>
    <dgm:cxn modelId="{A4868BB7-09A3-D346-8426-786408440AA7}" type="presParOf" srcId="{BE8E1BDB-B499-9248-BC65-950306EAFC65}" destId="{6AC1C97B-8230-6342-BB1B-4A799AE9D5F5}" srcOrd="1" destOrd="0" presId="urn:microsoft.com/office/officeart/2005/8/layout/pyramid3"/>
    <dgm:cxn modelId="{FECD1280-CE27-F345-9C97-5CD14AEA9235}" type="presParOf" srcId="{7D961486-EC58-A44C-A344-6B294088ADA4}" destId="{FBFEDE9B-2FB1-0A4D-96E2-1B8D7CC1630C}" srcOrd="2" destOrd="0" presId="urn:microsoft.com/office/officeart/2005/8/layout/pyramid3"/>
    <dgm:cxn modelId="{0D2942EE-D5C1-DA4D-B370-A90FAFDB026F}" type="presParOf" srcId="{FBFEDE9B-2FB1-0A4D-96E2-1B8D7CC1630C}" destId="{9F83E945-3CEF-D34E-8BEB-8578AAA5C372}" srcOrd="0" destOrd="0" presId="urn:microsoft.com/office/officeart/2005/8/layout/pyramid3"/>
    <dgm:cxn modelId="{774AC61C-8AF5-2347-989D-2BD925F9E107}" type="presParOf" srcId="{FBFEDE9B-2FB1-0A4D-96E2-1B8D7CC1630C}" destId="{B2941F9A-C4A9-4B4B-B4C6-01C5C523AD8E}" srcOrd="1" destOrd="0" presId="urn:microsoft.com/office/officeart/2005/8/layout/pyramid3"/>
    <dgm:cxn modelId="{5EF1E95D-DAC5-0641-BC8B-18AAE3594C61}" type="presParOf" srcId="{7D961486-EC58-A44C-A344-6B294088ADA4}" destId="{E514C659-8264-EB47-A9E5-177452F29B71}" srcOrd="3" destOrd="0" presId="urn:microsoft.com/office/officeart/2005/8/layout/pyramid3"/>
    <dgm:cxn modelId="{56031493-9426-9844-BA8F-5A6D363F78F3}" type="presParOf" srcId="{E514C659-8264-EB47-A9E5-177452F29B71}" destId="{939B35E6-5953-FD49-A5AC-01F047A67EB8}" srcOrd="0" destOrd="0" presId="urn:microsoft.com/office/officeart/2005/8/layout/pyramid3"/>
    <dgm:cxn modelId="{7BFBDA89-3F4A-3E4C-84D2-D74D40BCF02D}" type="presParOf" srcId="{E514C659-8264-EB47-A9E5-177452F29B71}" destId="{61AE55A6-953B-5344-9513-6D0472B11F6B}" srcOrd="1" destOrd="0" presId="urn:microsoft.com/office/officeart/2005/8/layout/pyramid3"/>
    <dgm:cxn modelId="{CDE4DEEB-99A5-EF4A-BB1C-DC8AF5461208}" type="presParOf" srcId="{7D961486-EC58-A44C-A344-6B294088ADA4}" destId="{1DFC4A1C-CC4A-764D-950B-63B8F97056CC}" srcOrd="4" destOrd="0" presId="urn:microsoft.com/office/officeart/2005/8/layout/pyramid3"/>
    <dgm:cxn modelId="{DB245545-62C4-A844-A43B-70BF96DA6F0A}" type="presParOf" srcId="{1DFC4A1C-CC4A-764D-950B-63B8F97056CC}" destId="{DEA7B46A-FAF1-1042-9A75-3F9D55DF4331}" srcOrd="0" destOrd="0" presId="urn:microsoft.com/office/officeart/2005/8/layout/pyramid3"/>
    <dgm:cxn modelId="{D0517814-100B-ED49-9A42-FF929CB82B77}" type="presParOf" srcId="{1DFC4A1C-CC4A-764D-950B-63B8F97056CC}" destId="{95A52D70-E8B6-7240-97FF-53045F8AD28E}" srcOrd="1"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C8201A-D4B1-804C-86CC-5AA177F37AAD}">
      <dsp:nvSpPr>
        <dsp:cNvPr id="0" name=""/>
        <dsp:cNvSpPr/>
      </dsp:nvSpPr>
      <dsp:spPr>
        <a:xfrm rot="10800000">
          <a:off x="0" y="0"/>
          <a:ext cx="8128000" cy="1083733"/>
        </a:xfrm>
        <a:prstGeom prst="trapezoid">
          <a:avLst>
            <a:gd name="adj" fmla="val 7500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tx1"/>
              </a:solidFill>
            </a:rPr>
            <a:t>Application Makers</a:t>
          </a:r>
        </a:p>
      </dsp:txBody>
      <dsp:txXfrm rot="-10800000">
        <a:off x="1422399" y="0"/>
        <a:ext cx="5283200" cy="1083733"/>
      </dsp:txXfrm>
    </dsp:sp>
    <dsp:sp modelId="{9DEBD62B-469C-DB48-823F-752D50C07D0E}">
      <dsp:nvSpPr>
        <dsp:cNvPr id="0" name=""/>
        <dsp:cNvSpPr/>
      </dsp:nvSpPr>
      <dsp:spPr>
        <a:xfrm rot="10800000">
          <a:off x="812800" y="1083733"/>
          <a:ext cx="6502399" cy="1083733"/>
        </a:xfrm>
        <a:prstGeom prst="trapezoid">
          <a:avLst>
            <a:gd name="adj" fmla="val 7500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tx1"/>
              </a:solidFill>
            </a:rPr>
            <a:t>Frontier Models</a:t>
          </a:r>
        </a:p>
      </dsp:txBody>
      <dsp:txXfrm rot="-10800000">
        <a:off x="1950720" y="1083733"/>
        <a:ext cx="4226560" cy="1083733"/>
      </dsp:txXfrm>
    </dsp:sp>
    <dsp:sp modelId="{9F83E945-3CEF-D34E-8BEB-8578AAA5C372}">
      <dsp:nvSpPr>
        <dsp:cNvPr id="0" name=""/>
        <dsp:cNvSpPr/>
      </dsp:nvSpPr>
      <dsp:spPr>
        <a:xfrm rot="10800000">
          <a:off x="1625600" y="2167466"/>
          <a:ext cx="4876799" cy="1083733"/>
        </a:xfrm>
        <a:prstGeom prst="trapezoid">
          <a:avLst>
            <a:gd name="adj" fmla="val 7500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Chip Designers</a:t>
          </a:r>
        </a:p>
      </dsp:txBody>
      <dsp:txXfrm rot="-10800000">
        <a:off x="2479040" y="2167466"/>
        <a:ext cx="3169919" cy="1083733"/>
      </dsp:txXfrm>
    </dsp:sp>
    <dsp:sp modelId="{939B35E6-5953-FD49-A5AC-01F047A67EB8}">
      <dsp:nvSpPr>
        <dsp:cNvPr id="0" name=""/>
        <dsp:cNvSpPr/>
      </dsp:nvSpPr>
      <dsp:spPr>
        <a:xfrm rot="10800000">
          <a:off x="2438400" y="3251200"/>
          <a:ext cx="3251199" cy="1083733"/>
        </a:xfrm>
        <a:prstGeom prst="trapezoid">
          <a:avLst>
            <a:gd name="adj" fmla="val 7500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ts val="0"/>
            </a:spcAft>
            <a:buNone/>
          </a:pPr>
          <a:r>
            <a:rPr lang="en-US" sz="2000" kern="1200" dirty="0"/>
            <a:t>GPU Chip Foundries</a:t>
          </a:r>
        </a:p>
      </dsp:txBody>
      <dsp:txXfrm rot="-10800000">
        <a:off x="3007360" y="3251200"/>
        <a:ext cx="2113280" cy="1083733"/>
      </dsp:txXfrm>
    </dsp:sp>
    <dsp:sp modelId="{DEA7B46A-FAF1-1042-9A75-3F9D55DF4331}">
      <dsp:nvSpPr>
        <dsp:cNvPr id="0" name=""/>
        <dsp:cNvSpPr/>
      </dsp:nvSpPr>
      <dsp:spPr>
        <a:xfrm rot="10800000">
          <a:off x="3251199" y="4334933"/>
          <a:ext cx="1625599" cy="1083733"/>
        </a:xfrm>
        <a:prstGeom prst="trapezoid">
          <a:avLst>
            <a:gd name="adj" fmla="val 7500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Photo Lithography</a:t>
          </a:r>
        </a:p>
      </dsp:txBody>
      <dsp:txXfrm rot="-10800000">
        <a:off x="3251199" y="4334933"/>
        <a:ext cx="1625599" cy="10837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C8201A-D4B1-804C-86CC-5AA177F37AAD}">
      <dsp:nvSpPr>
        <dsp:cNvPr id="0" name=""/>
        <dsp:cNvSpPr/>
      </dsp:nvSpPr>
      <dsp:spPr>
        <a:xfrm rot="10800000">
          <a:off x="0" y="0"/>
          <a:ext cx="8128000" cy="1083733"/>
        </a:xfrm>
        <a:prstGeom prst="trapezoid">
          <a:avLst>
            <a:gd name="adj" fmla="val 75000"/>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1"/>
              </a:solidFill>
            </a:rPr>
            <a:t>Application Makers</a:t>
          </a:r>
        </a:p>
      </dsp:txBody>
      <dsp:txXfrm rot="-10800000">
        <a:off x="1422399" y="0"/>
        <a:ext cx="5283200" cy="1083733"/>
      </dsp:txXfrm>
    </dsp:sp>
    <dsp:sp modelId="{9DEBD62B-469C-DB48-823F-752D50C07D0E}">
      <dsp:nvSpPr>
        <dsp:cNvPr id="0" name=""/>
        <dsp:cNvSpPr/>
      </dsp:nvSpPr>
      <dsp:spPr>
        <a:xfrm rot="10800000">
          <a:off x="812800" y="1083733"/>
          <a:ext cx="6502399" cy="1083733"/>
        </a:xfrm>
        <a:prstGeom prst="trapezoid">
          <a:avLst>
            <a:gd name="adj" fmla="val 75000"/>
          </a:avLst>
        </a:prstGeom>
        <a:solidFill>
          <a:schemeClr val="accent6">
            <a:alpha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1"/>
              </a:solidFill>
            </a:rPr>
            <a:t>Frontier Models</a:t>
          </a:r>
        </a:p>
      </dsp:txBody>
      <dsp:txXfrm rot="-10800000">
        <a:off x="1950720" y="1083733"/>
        <a:ext cx="4226560" cy="1083733"/>
      </dsp:txXfrm>
    </dsp:sp>
    <dsp:sp modelId="{9F83E945-3CEF-D34E-8BEB-8578AAA5C372}">
      <dsp:nvSpPr>
        <dsp:cNvPr id="0" name=""/>
        <dsp:cNvSpPr/>
      </dsp:nvSpPr>
      <dsp:spPr>
        <a:xfrm rot="10800000">
          <a:off x="1625600" y="2167466"/>
          <a:ext cx="4876799" cy="1083733"/>
        </a:xfrm>
        <a:prstGeom prst="trapezoid">
          <a:avLst>
            <a:gd name="adj" fmla="val 75000"/>
          </a:avLst>
        </a:prstGeom>
        <a:solidFill>
          <a:schemeClr val="accent1">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Chip Designers</a:t>
          </a:r>
        </a:p>
      </dsp:txBody>
      <dsp:txXfrm rot="-10800000">
        <a:off x="2479040" y="2167466"/>
        <a:ext cx="3169919" cy="1083733"/>
      </dsp:txXfrm>
    </dsp:sp>
    <dsp:sp modelId="{939B35E6-5953-FD49-A5AC-01F047A67EB8}">
      <dsp:nvSpPr>
        <dsp:cNvPr id="0" name=""/>
        <dsp:cNvSpPr/>
      </dsp:nvSpPr>
      <dsp:spPr>
        <a:xfrm rot="10800000">
          <a:off x="2438400" y="3251200"/>
          <a:ext cx="3251199" cy="1083733"/>
        </a:xfrm>
        <a:prstGeom prst="trapezoid">
          <a:avLst>
            <a:gd name="adj" fmla="val 75000"/>
          </a:avLst>
        </a:prstGeom>
        <a:solidFill>
          <a:schemeClr val="accent1">
            <a:alpha val="90000"/>
            <a:hueOff val="0"/>
            <a:satOff val="0"/>
            <a:lumOff val="0"/>
            <a:alphaOff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ts val="0"/>
            </a:spcAft>
            <a:buNone/>
          </a:pPr>
          <a:r>
            <a:rPr lang="en-US" sz="2000" kern="1200" dirty="0"/>
            <a:t>GPU Chip Foundries</a:t>
          </a:r>
        </a:p>
      </dsp:txBody>
      <dsp:txXfrm rot="-10800000">
        <a:off x="3007360" y="3251200"/>
        <a:ext cx="2113280" cy="1083733"/>
      </dsp:txXfrm>
    </dsp:sp>
    <dsp:sp modelId="{DEA7B46A-FAF1-1042-9A75-3F9D55DF4331}">
      <dsp:nvSpPr>
        <dsp:cNvPr id="0" name=""/>
        <dsp:cNvSpPr/>
      </dsp:nvSpPr>
      <dsp:spPr>
        <a:xfrm rot="10800000">
          <a:off x="3251199" y="4334933"/>
          <a:ext cx="1625599" cy="1083733"/>
        </a:xfrm>
        <a:prstGeom prst="trapezoid">
          <a:avLst>
            <a:gd name="adj" fmla="val 75000"/>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Photo Lithography</a:t>
          </a:r>
        </a:p>
      </dsp:txBody>
      <dsp:txXfrm rot="-10800000">
        <a:off x="3251199" y="4334933"/>
        <a:ext cx="1625599" cy="10837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C8201A-D4B1-804C-86CC-5AA177F37AAD}">
      <dsp:nvSpPr>
        <dsp:cNvPr id="0" name=""/>
        <dsp:cNvSpPr/>
      </dsp:nvSpPr>
      <dsp:spPr>
        <a:xfrm rot="10800000">
          <a:off x="0" y="0"/>
          <a:ext cx="8128000" cy="1083733"/>
        </a:xfrm>
        <a:prstGeom prst="trapezoid">
          <a:avLst>
            <a:gd name="adj" fmla="val 75000"/>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1"/>
              </a:solidFill>
            </a:rPr>
            <a:t>Application Makers</a:t>
          </a:r>
        </a:p>
      </dsp:txBody>
      <dsp:txXfrm rot="-10800000">
        <a:off x="1422399" y="0"/>
        <a:ext cx="5283200" cy="1083733"/>
      </dsp:txXfrm>
    </dsp:sp>
    <dsp:sp modelId="{9DEBD62B-469C-DB48-823F-752D50C07D0E}">
      <dsp:nvSpPr>
        <dsp:cNvPr id="0" name=""/>
        <dsp:cNvSpPr/>
      </dsp:nvSpPr>
      <dsp:spPr>
        <a:xfrm rot="10800000">
          <a:off x="812800" y="1083733"/>
          <a:ext cx="6502399" cy="1083733"/>
        </a:xfrm>
        <a:prstGeom prst="trapezoid">
          <a:avLst>
            <a:gd name="adj" fmla="val 75000"/>
          </a:avLst>
        </a:prstGeom>
        <a:solidFill>
          <a:schemeClr val="accent1">
            <a:alpha val="90000"/>
            <a:hueOff val="0"/>
            <a:satOff val="0"/>
            <a:lumOff val="0"/>
            <a:alpha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1"/>
              </a:solidFill>
            </a:rPr>
            <a:t>Model Makers </a:t>
          </a:r>
        </a:p>
      </dsp:txBody>
      <dsp:txXfrm rot="-10800000">
        <a:off x="1950720" y="1083733"/>
        <a:ext cx="4226560" cy="1083733"/>
      </dsp:txXfrm>
    </dsp:sp>
    <dsp:sp modelId="{9F83E945-3CEF-D34E-8BEB-8578AAA5C372}">
      <dsp:nvSpPr>
        <dsp:cNvPr id="0" name=""/>
        <dsp:cNvSpPr/>
      </dsp:nvSpPr>
      <dsp:spPr>
        <a:xfrm rot="10800000">
          <a:off x="1625600" y="2167466"/>
          <a:ext cx="4876799" cy="1083733"/>
        </a:xfrm>
        <a:prstGeom prst="trapezoid">
          <a:avLst>
            <a:gd name="adj" fmla="val 75000"/>
          </a:avLst>
        </a:prstGeom>
        <a:solidFill>
          <a:schemeClr val="bg2">
            <a:lumMod val="50000"/>
            <a:alpha val="7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2">
                  <a:lumMod val="50000"/>
                </a:schemeClr>
              </a:solidFill>
            </a:rPr>
            <a:t>Chip Designers</a:t>
          </a:r>
        </a:p>
      </dsp:txBody>
      <dsp:txXfrm rot="-10800000">
        <a:off x="2479040" y="2167466"/>
        <a:ext cx="3169919" cy="1083733"/>
      </dsp:txXfrm>
    </dsp:sp>
    <dsp:sp modelId="{939B35E6-5953-FD49-A5AC-01F047A67EB8}">
      <dsp:nvSpPr>
        <dsp:cNvPr id="0" name=""/>
        <dsp:cNvSpPr/>
      </dsp:nvSpPr>
      <dsp:spPr>
        <a:xfrm rot="10800000">
          <a:off x="2438400" y="3251200"/>
          <a:ext cx="3251199" cy="1083733"/>
        </a:xfrm>
        <a:prstGeom prst="trapezoid">
          <a:avLst>
            <a:gd name="adj" fmla="val 75000"/>
          </a:avLst>
        </a:prstGeom>
        <a:solidFill>
          <a:schemeClr val="bg2">
            <a:lumMod val="50000"/>
            <a:alpha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2">
                  <a:lumMod val="50000"/>
                </a:schemeClr>
              </a:solidFill>
            </a:rPr>
            <a:t>GPU Chip Foundries</a:t>
          </a:r>
        </a:p>
      </dsp:txBody>
      <dsp:txXfrm rot="-10800000">
        <a:off x="3007360" y="3251200"/>
        <a:ext cx="2113280" cy="1083733"/>
      </dsp:txXfrm>
    </dsp:sp>
    <dsp:sp modelId="{DEA7B46A-FAF1-1042-9A75-3F9D55DF4331}">
      <dsp:nvSpPr>
        <dsp:cNvPr id="0" name=""/>
        <dsp:cNvSpPr/>
      </dsp:nvSpPr>
      <dsp:spPr>
        <a:xfrm rot="10800000">
          <a:off x="3251199" y="4334933"/>
          <a:ext cx="1625599" cy="1083733"/>
        </a:xfrm>
        <a:prstGeom prst="trapezoid">
          <a:avLst>
            <a:gd name="adj" fmla="val 75000"/>
          </a:avLst>
        </a:prstGeom>
        <a:solidFill>
          <a:schemeClr val="bg2">
            <a:lumMod val="50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2">
                  <a:lumMod val="50000"/>
                </a:schemeClr>
              </a:solidFill>
            </a:rPr>
            <a:t>Photo Lithography</a:t>
          </a:r>
        </a:p>
      </dsp:txBody>
      <dsp:txXfrm rot="-10800000">
        <a:off x="3251199" y="4334933"/>
        <a:ext cx="1625599" cy="1083733"/>
      </dsp:txXfrm>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5952A6-B6E4-0C4E-84C3-57F9FE6BDDDF}" type="datetimeFigureOut">
              <a:rPr lang="en-US" smtClean="0"/>
              <a:t>5/5/25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2F6A88-DECC-5C40-B339-98A7D5A4CC50}" type="slidenum">
              <a:rPr lang="en-US" smtClean="0"/>
              <a:t>‹#›</a:t>
            </a:fld>
            <a:endParaRPr lang="en-US"/>
          </a:p>
        </p:txBody>
      </p:sp>
    </p:spTree>
    <p:extLst>
      <p:ext uri="{BB962C8B-B14F-4D97-AF65-F5344CB8AC3E}">
        <p14:creationId xmlns:p14="http://schemas.microsoft.com/office/powerpoint/2010/main" val="688369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305D6-19E0-9048-91B8-1B028AFF29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0BFB595-76FD-3961-1D29-6A583C7231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2E4BEFC-B10A-BF4E-B03D-813816360413}"/>
              </a:ext>
            </a:extLst>
          </p:cNvPr>
          <p:cNvSpPr>
            <a:spLocks noGrp="1"/>
          </p:cNvSpPr>
          <p:nvPr>
            <p:ph type="dt" sz="half" idx="10"/>
          </p:nvPr>
        </p:nvSpPr>
        <p:spPr/>
        <p:txBody>
          <a:bodyPr/>
          <a:lstStyle/>
          <a:p>
            <a:fld id="{9A484CF7-B2C2-544A-8BB0-CB8661E566C8}" type="datetimeFigureOut">
              <a:rPr lang="en-US" smtClean="0"/>
              <a:t>5/5/25</a:t>
            </a:fld>
            <a:endParaRPr lang="en-US"/>
          </a:p>
        </p:txBody>
      </p:sp>
      <p:sp>
        <p:nvSpPr>
          <p:cNvPr id="5" name="Footer Placeholder 4">
            <a:extLst>
              <a:ext uri="{FF2B5EF4-FFF2-40B4-BE49-F238E27FC236}">
                <a16:creationId xmlns:a16="http://schemas.microsoft.com/office/drawing/2014/main" id="{465EF099-588D-A4C2-76D9-A25B75DDAB3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62D08D7-99B0-ADC0-4220-E66D4368FEF8}"/>
              </a:ext>
            </a:extLst>
          </p:cNvPr>
          <p:cNvSpPr>
            <a:spLocks noGrp="1"/>
          </p:cNvSpPr>
          <p:nvPr>
            <p:ph type="sldNum" sz="quarter" idx="12"/>
          </p:nvPr>
        </p:nvSpPr>
        <p:spPr/>
        <p:txBody>
          <a:bodyPr/>
          <a:lstStyle/>
          <a:p>
            <a:fld id="{3140FC17-FBC9-384D-AF09-5705BADF0837}" type="slidenum">
              <a:rPr lang="en-US" smtClean="0"/>
              <a:t>‹#›</a:t>
            </a:fld>
            <a:endParaRPr lang="en-US"/>
          </a:p>
        </p:txBody>
      </p:sp>
    </p:spTree>
    <p:extLst>
      <p:ext uri="{BB962C8B-B14F-4D97-AF65-F5344CB8AC3E}">
        <p14:creationId xmlns:p14="http://schemas.microsoft.com/office/powerpoint/2010/main" val="694815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A1BA3-FE23-D215-2D8E-B285615E96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DC98D1-D53D-74C2-E86C-0D4BD3AFB5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BFDC4C-D561-DA74-4BAE-03F132582A27}"/>
              </a:ext>
            </a:extLst>
          </p:cNvPr>
          <p:cNvSpPr>
            <a:spLocks noGrp="1"/>
          </p:cNvSpPr>
          <p:nvPr>
            <p:ph type="dt" sz="half" idx="10"/>
          </p:nvPr>
        </p:nvSpPr>
        <p:spPr/>
        <p:txBody>
          <a:bodyPr/>
          <a:lstStyle/>
          <a:p>
            <a:fld id="{9A484CF7-B2C2-544A-8BB0-CB8661E566C8}" type="datetimeFigureOut">
              <a:rPr lang="en-US" smtClean="0"/>
              <a:t>5/5/25</a:t>
            </a:fld>
            <a:endParaRPr lang="en-US"/>
          </a:p>
        </p:txBody>
      </p:sp>
      <p:sp>
        <p:nvSpPr>
          <p:cNvPr id="5" name="Footer Placeholder 4">
            <a:extLst>
              <a:ext uri="{FF2B5EF4-FFF2-40B4-BE49-F238E27FC236}">
                <a16:creationId xmlns:a16="http://schemas.microsoft.com/office/drawing/2014/main" id="{A280478D-0017-CA60-A4BA-38D3E2585C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89DA4D-3720-B65B-D540-2013CFE6AA50}"/>
              </a:ext>
            </a:extLst>
          </p:cNvPr>
          <p:cNvSpPr>
            <a:spLocks noGrp="1"/>
          </p:cNvSpPr>
          <p:nvPr>
            <p:ph type="sldNum" sz="quarter" idx="12"/>
          </p:nvPr>
        </p:nvSpPr>
        <p:spPr/>
        <p:txBody>
          <a:bodyPr/>
          <a:lstStyle/>
          <a:p>
            <a:fld id="{3140FC17-FBC9-384D-AF09-5705BADF0837}" type="slidenum">
              <a:rPr lang="en-US" smtClean="0"/>
              <a:t>‹#›</a:t>
            </a:fld>
            <a:endParaRPr lang="en-US"/>
          </a:p>
        </p:txBody>
      </p:sp>
    </p:spTree>
    <p:extLst>
      <p:ext uri="{BB962C8B-B14F-4D97-AF65-F5344CB8AC3E}">
        <p14:creationId xmlns:p14="http://schemas.microsoft.com/office/powerpoint/2010/main" val="3420404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1876BC-3F61-3901-8982-4E2E9063E3F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65EDFA7-D931-0A38-9B8B-2E9C2B4CC5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F2E200-A96C-2989-DD9E-511987AE6486}"/>
              </a:ext>
            </a:extLst>
          </p:cNvPr>
          <p:cNvSpPr>
            <a:spLocks noGrp="1"/>
          </p:cNvSpPr>
          <p:nvPr>
            <p:ph type="dt" sz="half" idx="10"/>
          </p:nvPr>
        </p:nvSpPr>
        <p:spPr/>
        <p:txBody>
          <a:bodyPr/>
          <a:lstStyle/>
          <a:p>
            <a:fld id="{9A484CF7-B2C2-544A-8BB0-CB8661E566C8}" type="datetimeFigureOut">
              <a:rPr lang="en-US" smtClean="0"/>
              <a:t>5/5/25</a:t>
            </a:fld>
            <a:endParaRPr lang="en-US"/>
          </a:p>
        </p:txBody>
      </p:sp>
      <p:sp>
        <p:nvSpPr>
          <p:cNvPr id="5" name="Footer Placeholder 4">
            <a:extLst>
              <a:ext uri="{FF2B5EF4-FFF2-40B4-BE49-F238E27FC236}">
                <a16:creationId xmlns:a16="http://schemas.microsoft.com/office/drawing/2014/main" id="{40D93997-1B14-D290-9B62-FFE104D2DC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CE20E9-08DA-334A-0F9E-B2256B64BE5A}"/>
              </a:ext>
            </a:extLst>
          </p:cNvPr>
          <p:cNvSpPr>
            <a:spLocks noGrp="1"/>
          </p:cNvSpPr>
          <p:nvPr>
            <p:ph type="sldNum" sz="quarter" idx="12"/>
          </p:nvPr>
        </p:nvSpPr>
        <p:spPr/>
        <p:txBody>
          <a:bodyPr/>
          <a:lstStyle/>
          <a:p>
            <a:fld id="{3140FC17-FBC9-384D-AF09-5705BADF0837}" type="slidenum">
              <a:rPr lang="en-US" smtClean="0"/>
              <a:t>‹#›</a:t>
            </a:fld>
            <a:endParaRPr lang="en-US"/>
          </a:p>
        </p:txBody>
      </p:sp>
    </p:spTree>
    <p:extLst>
      <p:ext uri="{BB962C8B-B14F-4D97-AF65-F5344CB8AC3E}">
        <p14:creationId xmlns:p14="http://schemas.microsoft.com/office/powerpoint/2010/main" val="3983878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Long Headline-subtitle and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dirty="0"/>
              <a:t>Place headline here (36pt, min 30pt)</a:t>
            </a:r>
            <a:endParaRPr lang="en-US" dirty="0"/>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Palatino Linotype" panose="02040502050505030304" pitchFamily="18" charset="0"/>
              </a:defRPr>
            </a:lvl1pPr>
          </a:lstStyle>
          <a:p>
            <a:pPr lvl="0"/>
            <a:r>
              <a:rPr lang="en-GB" dirty="0"/>
              <a:t>Place subtitle here in Palatino Linotype 20pt</a:t>
            </a:r>
            <a:endParaRPr lang="en-US" dirty="0"/>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949194"/>
            <a:ext cx="11430000" cy="4362706"/>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5">
            <a:extLst>
              <a:ext uri="{FF2B5EF4-FFF2-40B4-BE49-F238E27FC236}">
                <a16:creationId xmlns:a16="http://schemas.microsoft.com/office/drawing/2014/main" id="{697FE1C4-32AF-44A4-B19B-5C1F2B13A544}"/>
              </a:ext>
            </a:extLst>
          </p:cNvPr>
          <p:cNvSpPr>
            <a:spLocks noGrp="1"/>
          </p:cNvSpPr>
          <p:nvPr>
            <p:ph type="dt" sz="half" idx="12"/>
          </p:nvPr>
        </p:nvSpPr>
        <p:spPr/>
        <p:txBody>
          <a:bodyPr/>
          <a:lstStyle/>
          <a:p>
            <a:endParaRPr lang="en-US" dirty="0"/>
          </a:p>
        </p:txBody>
      </p:sp>
    </p:spTree>
    <p:extLst>
      <p:ext uri="{BB962C8B-B14F-4D97-AF65-F5344CB8AC3E}">
        <p14:creationId xmlns:p14="http://schemas.microsoft.com/office/powerpoint/2010/main" val="1024128557"/>
      </p:ext>
    </p:extLst>
  </p:cSld>
  <p:clrMapOvr>
    <a:masterClrMapping/>
  </p:clrMapOvr>
  <p:extLst>
    <p:ext uri="{DCECCB84-F9BA-43D5-87BE-67443E8EF086}">
      <p15:sldGuideLst xmlns:p15="http://schemas.microsoft.com/office/powerpoint/2012/main">
        <p15:guide id="1" orient="horz" pos="931">
          <p15:clr>
            <a:srgbClr val="547EBF"/>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Long Headline and 1 Colum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6DB689C-7DB3-4046-A1BF-E63F8EF78419}"/>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10" name="Content Placeholder 7">
            <a:extLst>
              <a:ext uri="{FF2B5EF4-FFF2-40B4-BE49-F238E27FC236}">
                <a16:creationId xmlns:a16="http://schemas.microsoft.com/office/drawing/2014/main" id="{87C97B1E-CB9E-4CBC-A6F1-1D4F2E4ECB34}"/>
              </a:ext>
            </a:extLst>
          </p:cNvPr>
          <p:cNvSpPr>
            <a:spLocks noGrp="1"/>
          </p:cNvSpPr>
          <p:nvPr>
            <p:ph sz="quarter" idx="10" hasCustomPrompt="1"/>
          </p:nvPr>
        </p:nvSpPr>
        <p:spPr>
          <a:xfrm>
            <a:off x="381001" y="1371600"/>
            <a:ext cx="11430000" cy="4940300"/>
          </a:xfrm>
        </p:spPr>
        <p:txBody>
          <a:bodyPr/>
          <a:lstStyle>
            <a:lvl1pPr marL="228600" indent="-228600">
              <a:buFont typeface="Arial" panose="020B0604020202020204" pitchFamily="34" charset="0"/>
              <a:buChar char="•"/>
              <a:defRPr/>
            </a:lvl1pPr>
            <a:lvl2pPr marL="457200">
              <a:defRPr/>
            </a:lvl2pPr>
            <a:lvl3pPr marL="685800">
              <a:defRPr/>
            </a:lvl3pPr>
            <a:lvl4pPr marL="914400">
              <a:defRPr/>
            </a:lvl4pPr>
            <a:lvl5pPr marL="1143000">
              <a:defRPr/>
            </a:lvl5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D2BEF25E-6F09-4B47-806E-462D7622D101}"/>
              </a:ext>
            </a:extLst>
          </p:cNvPr>
          <p:cNvSpPr>
            <a:spLocks noGrp="1"/>
          </p:cNvSpPr>
          <p:nvPr>
            <p:ph type="sldNum" sz="quarter" idx="11"/>
          </p:nvPr>
        </p:nvSpPr>
        <p:spPr>
          <a:xfrm>
            <a:off x="11429998" y="6477001"/>
            <a:ext cx="381001" cy="207843"/>
          </a:xfrm>
          <a:prstGeom prst="rect">
            <a:avLst/>
          </a:prstGeom>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2219034777"/>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F2F8A-3778-C591-B0F5-DA75A33C16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557104-2142-2B29-6B0B-4512D05446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71D7C9-1B15-F0C0-CC68-95D2659A763D}"/>
              </a:ext>
            </a:extLst>
          </p:cNvPr>
          <p:cNvSpPr>
            <a:spLocks noGrp="1"/>
          </p:cNvSpPr>
          <p:nvPr>
            <p:ph type="dt" sz="half" idx="10"/>
          </p:nvPr>
        </p:nvSpPr>
        <p:spPr/>
        <p:txBody>
          <a:bodyPr/>
          <a:lstStyle/>
          <a:p>
            <a:fld id="{9A484CF7-B2C2-544A-8BB0-CB8661E566C8}" type="datetimeFigureOut">
              <a:rPr lang="en-US" smtClean="0"/>
              <a:t>5/5/25</a:t>
            </a:fld>
            <a:endParaRPr lang="en-US"/>
          </a:p>
        </p:txBody>
      </p:sp>
      <p:sp>
        <p:nvSpPr>
          <p:cNvPr id="5" name="Footer Placeholder 4">
            <a:extLst>
              <a:ext uri="{FF2B5EF4-FFF2-40B4-BE49-F238E27FC236}">
                <a16:creationId xmlns:a16="http://schemas.microsoft.com/office/drawing/2014/main" id="{1375FA79-EDA0-59A7-BDDC-45C0425F7A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FB7623-5BEB-F7ED-652E-3C1912333709}"/>
              </a:ext>
            </a:extLst>
          </p:cNvPr>
          <p:cNvSpPr>
            <a:spLocks noGrp="1"/>
          </p:cNvSpPr>
          <p:nvPr>
            <p:ph type="sldNum" sz="quarter" idx="12"/>
          </p:nvPr>
        </p:nvSpPr>
        <p:spPr/>
        <p:txBody>
          <a:bodyPr/>
          <a:lstStyle/>
          <a:p>
            <a:fld id="{3140FC17-FBC9-384D-AF09-5705BADF0837}" type="slidenum">
              <a:rPr lang="en-US" smtClean="0"/>
              <a:t>‹#›</a:t>
            </a:fld>
            <a:endParaRPr lang="en-US"/>
          </a:p>
        </p:txBody>
      </p:sp>
    </p:spTree>
    <p:extLst>
      <p:ext uri="{BB962C8B-B14F-4D97-AF65-F5344CB8AC3E}">
        <p14:creationId xmlns:p14="http://schemas.microsoft.com/office/powerpoint/2010/main" val="2532623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BDC96-9453-71A5-93B1-DCF3C54745D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9FBA24C-7FDD-4F0E-1F69-262364035B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D72948-A209-A44D-D84C-697D75A825A2}"/>
              </a:ext>
            </a:extLst>
          </p:cNvPr>
          <p:cNvSpPr>
            <a:spLocks noGrp="1"/>
          </p:cNvSpPr>
          <p:nvPr>
            <p:ph type="dt" sz="half" idx="10"/>
          </p:nvPr>
        </p:nvSpPr>
        <p:spPr/>
        <p:txBody>
          <a:bodyPr/>
          <a:lstStyle/>
          <a:p>
            <a:fld id="{9A484CF7-B2C2-544A-8BB0-CB8661E566C8}" type="datetimeFigureOut">
              <a:rPr lang="en-US" smtClean="0"/>
              <a:t>5/5/25</a:t>
            </a:fld>
            <a:endParaRPr lang="en-US"/>
          </a:p>
        </p:txBody>
      </p:sp>
      <p:sp>
        <p:nvSpPr>
          <p:cNvPr id="5" name="Footer Placeholder 4">
            <a:extLst>
              <a:ext uri="{FF2B5EF4-FFF2-40B4-BE49-F238E27FC236}">
                <a16:creationId xmlns:a16="http://schemas.microsoft.com/office/drawing/2014/main" id="{1D6D7397-FBF3-44C6-22F5-6650C34A92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8CC99C-5574-8656-D076-BEBB32E0BFA6}"/>
              </a:ext>
            </a:extLst>
          </p:cNvPr>
          <p:cNvSpPr>
            <a:spLocks noGrp="1"/>
          </p:cNvSpPr>
          <p:nvPr>
            <p:ph type="sldNum" sz="quarter" idx="12"/>
          </p:nvPr>
        </p:nvSpPr>
        <p:spPr/>
        <p:txBody>
          <a:bodyPr/>
          <a:lstStyle/>
          <a:p>
            <a:fld id="{3140FC17-FBC9-384D-AF09-5705BADF0837}" type="slidenum">
              <a:rPr lang="en-US" smtClean="0"/>
              <a:t>‹#›</a:t>
            </a:fld>
            <a:endParaRPr lang="en-US"/>
          </a:p>
        </p:txBody>
      </p:sp>
    </p:spTree>
    <p:extLst>
      <p:ext uri="{BB962C8B-B14F-4D97-AF65-F5344CB8AC3E}">
        <p14:creationId xmlns:p14="http://schemas.microsoft.com/office/powerpoint/2010/main" val="3442334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2A13E-8082-2CEA-5B8E-AE7E5BCB3F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CD74-1241-03A1-2EB1-D641A7CC3F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EB20EAB-5004-09EE-95C5-CAAB12EDFC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38EF4D7-3F3A-8A90-D89A-ED8D3D3BBDF1}"/>
              </a:ext>
            </a:extLst>
          </p:cNvPr>
          <p:cNvSpPr>
            <a:spLocks noGrp="1"/>
          </p:cNvSpPr>
          <p:nvPr>
            <p:ph type="dt" sz="half" idx="10"/>
          </p:nvPr>
        </p:nvSpPr>
        <p:spPr/>
        <p:txBody>
          <a:bodyPr/>
          <a:lstStyle/>
          <a:p>
            <a:fld id="{9A484CF7-B2C2-544A-8BB0-CB8661E566C8}" type="datetimeFigureOut">
              <a:rPr lang="en-US" smtClean="0"/>
              <a:t>5/5/25</a:t>
            </a:fld>
            <a:endParaRPr lang="en-US"/>
          </a:p>
        </p:txBody>
      </p:sp>
      <p:sp>
        <p:nvSpPr>
          <p:cNvPr id="6" name="Footer Placeholder 5">
            <a:extLst>
              <a:ext uri="{FF2B5EF4-FFF2-40B4-BE49-F238E27FC236}">
                <a16:creationId xmlns:a16="http://schemas.microsoft.com/office/drawing/2014/main" id="{D253605A-7742-E3E6-243D-0217549C43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87F123-5BF3-3234-8ADC-2F79D5B0A6BC}"/>
              </a:ext>
            </a:extLst>
          </p:cNvPr>
          <p:cNvSpPr>
            <a:spLocks noGrp="1"/>
          </p:cNvSpPr>
          <p:nvPr>
            <p:ph type="sldNum" sz="quarter" idx="12"/>
          </p:nvPr>
        </p:nvSpPr>
        <p:spPr/>
        <p:txBody>
          <a:bodyPr/>
          <a:lstStyle/>
          <a:p>
            <a:fld id="{3140FC17-FBC9-384D-AF09-5705BADF0837}" type="slidenum">
              <a:rPr lang="en-US" smtClean="0"/>
              <a:t>‹#›</a:t>
            </a:fld>
            <a:endParaRPr lang="en-US"/>
          </a:p>
        </p:txBody>
      </p:sp>
    </p:spTree>
    <p:extLst>
      <p:ext uri="{BB962C8B-B14F-4D97-AF65-F5344CB8AC3E}">
        <p14:creationId xmlns:p14="http://schemas.microsoft.com/office/powerpoint/2010/main" val="3022032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1C1F9-604F-8E54-F446-3F0BAED1F14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CA8328-0B18-3448-63DD-F83609D114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A0C46F-601A-04EA-5E53-BDAB165D0C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74D116-58E2-1D0D-EFFE-35633C0E37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06CC3F-9CAF-743D-F251-A8F4106D3D7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1522B2-B446-DE60-DE38-9428C6B0F38A}"/>
              </a:ext>
            </a:extLst>
          </p:cNvPr>
          <p:cNvSpPr>
            <a:spLocks noGrp="1"/>
          </p:cNvSpPr>
          <p:nvPr>
            <p:ph type="dt" sz="half" idx="10"/>
          </p:nvPr>
        </p:nvSpPr>
        <p:spPr/>
        <p:txBody>
          <a:bodyPr/>
          <a:lstStyle/>
          <a:p>
            <a:fld id="{9A484CF7-B2C2-544A-8BB0-CB8661E566C8}" type="datetimeFigureOut">
              <a:rPr lang="en-US" smtClean="0"/>
              <a:t>5/5/25</a:t>
            </a:fld>
            <a:endParaRPr lang="en-US"/>
          </a:p>
        </p:txBody>
      </p:sp>
      <p:sp>
        <p:nvSpPr>
          <p:cNvPr id="8" name="Footer Placeholder 7">
            <a:extLst>
              <a:ext uri="{FF2B5EF4-FFF2-40B4-BE49-F238E27FC236}">
                <a16:creationId xmlns:a16="http://schemas.microsoft.com/office/drawing/2014/main" id="{AE214487-02E7-C154-6725-6D1F18B9A81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1A45F13-79F4-5B9C-2FBA-1E766505C000}"/>
              </a:ext>
            </a:extLst>
          </p:cNvPr>
          <p:cNvSpPr>
            <a:spLocks noGrp="1"/>
          </p:cNvSpPr>
          <p:nvPr>
            <p:ph type="sldNum" sz="quarter" idx="12"/>
          </p:nvPr>
        </p:nvSpPr>
        <p:spPr/>
        <p:txBody>
          <a:bodyPr/>
          <a:lstStyle/>
          <a:p>
            <a:fld id="{3140FC17-FBC9-384D-AF09-5705BADF0837}" type="slidenum">
              <a:rPr lang="en-US" smtClean="0"/>
              <a:t>‹#›</a:t>
            </a:fld>
            <a:endParaRPr lang="en-US"/>
          </a:p>
        </p:txBody>
      </p:sp>
    </p:spTree>
    <p:extLst>
      <p:ext uri="{BB962C8B-B14F-4D97-AF65-F5344CB8AC3E}">
        <p14:creationId xmlns:p14="http://schemas.microsoft.com/office/powerpoint/2010/main" val="3838852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5D12A-DC4B-EB5C-73B0-081DE3F3057B}"/>
              </a:ext>
            </a:extLst>
          </p:cNvPr>
          <p:cNvSpPr>
            <a:spLocks noGrp="1"/>
          </p:cNvSpPr>
          <p:nvPr>
            <p:ph type="title"/>
          </p:nvPr>
        </p:nvSpPr>
        <p:spPr>
          <a:xfrm>
            <a:off x="838200" y="365126"/>
            <a:ext cx="10515600" cy="703184"/>
          </a:xfrm>
        </p:spPr>
        <p:txBody>
          <a:bodyPr>
            <a:normAutofit/>
          </a:bodyPr>
          <a:lstStyle>
            <a:lvl1pPr>
              <a:defRPr sz="3000"/>
            </a:lvl1pPr>
          </a:lstStyle>
          <a:p>
            <a:r>
              <a:rPr lang="en-US"/>
              <a:t>Click to edit Master title style</a:t>
            </a:r>
          </a:p>
        </p:txBody>
      </p:sp>
      <p:sp>
        <p:nvSpPr>
          <p:cNvPr id="3" name="Date Placeholder 2">
            <a:extLst>
              <a:ext uri="{FF2B5EF4-FFF2-40B4-BE49-F238E27FC236}">
                <a16:creationId xmlns:a16="http://schemas.microsoft.com/office/drawing/2014/main" id="{501B1D62-3246-7E6E-0290-9A86073464DA}"/>
              </a:ext>
            </a:extLst>
          </p:cNvPr>
          <p:cNvSpPr>
            <a:spLocks noGrp="1"/>
          </p:cNvSpPr>
          <p:nvPr>
            <p:ph type="dt" sz="half" idx="10"/>
          </p:nvPr>
        </p:nvSpPr>
        <p:spPr/>
        <p:txBody>
          <a:bodyPr/>
          <a:lstStyle/>
          <a:p>
            <a:fld id="{9A484CF7-B2C2-544A-8BB0-CB8661E566C8}" type="datetimeFigureOut">
              <a:rPr lang="en-US" smtClean="0"/>
              <a:t>5/5/25</a:t>
            </a:fld>
            <a:endParaRPr lang="en-US"/>
          </a:p>
        </p:txBody>
      </p:sp>
      <p:sp>
        <p:nvSpPr>
          <p:cNvPr id="4" name="Footer Placeholder 3">
            <a:extLst>
              <a:ext uri="{FF2B5EF4-FFF2-40B4-BE49-F238E27FC236}">
                <a16:creationId xmlns:a16="http://schemas.microsoft.com/office/drawing/2014/main" id="{4C31F214-E48E-8B91-7418-EF1077CB916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D7D3E9-D718-C8CA-5769-859EAF1D2F40}"/>
              </a:ext>
            </a:extLst>
          </p:cNvPr>
          <p:cNvSpPr>
            <a:spLocks noGrp="1"/>
          </p:cNvSpPr>
          <p:nvPr>
            <p:ph type="sldNum" sz="quarter" idx="12"/>
          </p:nvPr>
        </p:nvSpPr>
        <p:spPr/>
        <p:txBody>
          <a:bodyPr/>
          <a:lstStyle/>
          <a:p>
            <a:fld id="{3140FC17-FBC9-384D-AF09-5705BADF0837}" type="slidenum">
              <a:rPr lang="en-US" smtClean="0"/>
              <a:t>‹#›</a:t>
            </a:fld>
            <a:endParaRPr lang="en-US"/>
          </a:p>
        </p:txBody>
      </p:sp>
    </p:spTree>
    <p:extLst>
      <p:ext uri="{BB962C8B-B14F-4D97-AF65-F5344CB8AC3E}">
        <p14:creationId xmlns:p14="http://schemas.microsoft.com/office/powerpoint/2010/main" val="884226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D15470-DBE0-93EE-DDA1-D572398ED342}"/>
              </a:ext>
            </a:extLst>
          </p:cNvPr>
          <p:cNvSpPr>
            <a:spLocks noGrp="1"/>
          </p:cNvSpPr>
          <p:nvPr>
            <p:ph type="dt" sz="half" idx="10"/>
          </p:nvPr>
        </p:nvSpPr>
        <p:spPr/>
        <p:txBody>
          <a:bodyPr/>
          <a:lstStyle/>
          <a:p>
            <a:fld id="{9A484CF7-B2C2-544A-8BB0-CB8661E566C8}" type="datetimeFigureOut">
              <a:rPr lang="en-US" smtClean="0"/>
              <a:t>5/5/25</a:t>
            </a:fld>
            <a:endParaRPr lang="en-US"/>
          </a:p>
        </p:txBody>
      </p:sp>
      <p:sp>
        <p:nvSpPr>
          <p:cNvPr id="3" name="Footer Placeholder 2">
            <a:extLst>
              <a:ext uri="{FF2B5EF4-FFF2-40B4-BE49-F238E27FC236}">
                <a16:creationId xmlns:a16="http://schemas.microsoft.com/office/drawing/2014/main" id="{E30CC8BE-61E9-3642-4F00-DEBD857B53D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C3AF4DA-E7FC-861B-21C4-631A38DF6894}"/>
              </a:ext>
            </a:extLst>
          </p:cNvPr>
          <p:cNvSpPr>
            <a:spLocks noGrp="1"/>
          </p:cNvSpPr>
          <p:nvPr>
            <p:ph type="sldNum" sz="quarter" idx="12"/>
          </p:nvPr>
        </p:nvSpPr>
        <p:spPr/>
        <p:txBody>
          <a:bodyPr/>
          <a:lstStyle/>
          <a:p>
            <a:fld id="{3140FC17-FBC9-384D-AF09-5705BADF0837}" type="slidenum">
              <a:rPr lang="en-US" smtClean="0"/>
              <a:t>‹#›</a:t>
            </a:fld>
            <a:endParaRPr lang="en-US"/>
          </a:p>
        </p:txBody>
      </p:sp>
    </p:spTree>
    <p:extLst>
      <p:ext uri="{BB962C8B-B14F-4D97-AF65-F5344CB8AC3E}">
        <p14:creationId xmlns:p14="http://schemas.microsoft.com/office/powerpoint/2010/main" val="1455930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E7F54-6B6E-78C4-475B-4D65A589A0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6FD4846-5203-3CF7-51E4-813FA534AE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3C1C56-313D-F45A-6BC6-53DCE7468A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AE1966-3C75-3CDD-9025-A87B9ED22D54}"/>
              </a:ext>
            </a:extLst>
          </p:cNvPr>
          <p:cNvSpPr>
            <a:spLocks noGrp="1"/>
          </p:cNvSpPr>
          <p:nvPr>
            <p:ph type="dt" sz="half" idx="10"/>
          </p:nvPr>
        </p:nvSpPr>
        <p:spPr/>
        <p:txBody>
          <a:bodyPr/>
          <a:lstStyle/>
          <a:p>
            <a:fld id="{9A484CF7-B2C2-544A-8BB0-CB8661E566C8}" type="datetimeFigureOut">
              <a:rPr lang="en-US" smtClean="0"/>
              <a:t>5/5/25</a:t>
            </a:fld>
            <a:endParaRPr lang="en-US"/>
          </a:p>
        </p:txBody>
      </p:sp>
      <p:sp>
        <p:nvSpPr>
          <p:cNvPr id="6" name="Footer Placeholder 5">
            <a:extLst>
              <a:ext uri="{FF2B5EF4-FFF2-40B4-BE49-F238E27FC236}">
                <a16:creationId xmlns:a16="http://schemas.microsoft.com/office/drawing/2014/main" id="{4397A59B-7E02-289A-82BF-093591693C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31B18A-47A7-CB94-B4D5-0D398539EAA9}"/>
              </a:ext>
            </a:extLst>
          </p:cNvPr>
          <p:cNvSpPr>
            <a:spLocks noGrp="1"/>
          </p:cNvSpPr>
          <p:nvPr>
            <p:ph type="sldNum" sz="quarter" idx="12"/>
          </p:nvPr>
        </p:nvSpPr>
        <p:spPr/>
        <p:txBody>
          <a:bodyPr/>
          <a:lstStyle/>
          <a:p>
            <a:fld id="{3140FC17-FBC9-384D-AF09-5705BADF0837}" type="slidenum">
              <a:rPr lang="en-US" smtClean="0"/>
              <a:t>‹#›</a:t>
            </a:fld>
            <a:endParaRPr lang="en-US"/>
          </a:p>
        </p:txBody>
      </p:sp>
    </p:spTree>
    <p:extLst>
      <p:ext uri="{BB962C8B-B14F-4D97-AF65-F5344CB8AC3E}">
        <p14:creationId xmlns:p14="http://schemas.microsoft.com/office/powerpoint/2010/main" val="3662543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6DD48-F48E-3112-857A-2771C9553D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A5216ED-35C4-93D3-7ECA-BF23FF54CB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C758F55-AD22-A11C-83C0-FEFB99321A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F856F9-F375-7C8B-F3C4-4F970E4964E8}"/>
              </a:ext>
            </a:extLst>
          </p:cNvPr>
          <p:cNvSpPr>
            <a:spLocks noGrp="1"/>
          </p:cNvSpPr>
          <p:nvPr>
            <p:ph type="dt" sz="half" idx="10"/>
          </p:nvPr>
        </p:nvSpPr>
        <p:spPr/>
        <p:txBody>
          <a:bodyPr/>
          <a:lstStyle/>
          <a:p>
            <a:fld id="{9A484CF7-B2C2-544A-8BB0-CB8661E566C8}" type="datetimeFigureOut">
              <a:rPr lang="en-US" smtClean="0"/>
              <a:t>5/5/25</a:t>
            </a:fld>
            <a:endParaRPr lang="en-US"/>
          </a:p>
        </p:txBody>
      </p:sp>
      <p:sp>
        <p:nvSpPr>
          <p:cNvPr id="6" name="Footer Placeholder 5">
            <a:extLst>
              <a:ext uri="{FF2B5EF4-FFF2-40B4-BE49-F238E27FC236}">
                <a16:creationId xmlns:a16="http://schemas.microsoft.com/office/drawing/2014/main" id="{403592F3-B221-3686-5751-88C2FB2EA3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5236C7-6ACF-47E1-AA2D-3566F5EA3B87}"/>
              </a:ext>
            </a:extLst>
          </p:cNvPr>
          <p:cNvSpPr>
            <a:spLocks noGrp="1"/>
          </p:cNvSpPr>
          <p:nvPr>
            <p:ph type="sldNum" sz="quarter" idx="12"/>
          </p:nvPr>
        </p:nvSpPr>
        <p:spPr/>
        <p:txBody>
          <a:bodyPr/>
          <a:lstStyle/>
          <a:p>
            <a:fld id="{3140FC17-FBC9-384D-AF09-5705BADF0837}" type="slidenum">
              <a:rPr lang="en-US" smtClean="0"/>
              <a:t>‹#›</a:t>
            </a:fld>
            <a:endParaRPr lang="en-US"/>
          </a:p>
        </p:txBody>
      </p:sp>
    </p:spTree>
    <p:extLst>
      <p:ext uri="{BB962C8B-B14F-4D97-AF65-F5344CB8AC3E}">
        <p14:creationId xmlns:p14="http://schemas.microsoft.com/office/powerpoint/2010/main" val="2795112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E825D6-984D-2A31-43E3-8C372AC0F8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8363CC-AB2A-CC17-C30D-F4024FFF67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57A2A6-9DD3-4929-BB44-3D31FAF463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484CF7-B2C2-544A-8BB0-CB8661E566C8}" type="datetimeFigureOut">
              <a:rPr lang="en-US" smtClean="0"/>
              <a:pPr/>
              <a:t>5/5/25</a:t>
            </a:fld>
            <a:endParaRPr lang="en-US"/>
          </a:p>
        </p:txBody>
      </p:sp>
      <p:sp>
        <p:nvSpPr>
          <p:cNvPr id="5" name="Footer Placeholder 4">
            <a:extLst>
              <a:ext uri="{FF2B5EF4-FFF2-40B4-BE49-F238E27FC236}">
                <a16:creationId xmlns:a16="http://schemas.microsoft.com/office/drawing/2014/main" id="{5C3C25D6-B784-98BF-90A6-EB30FA69C6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Kwartler</a:t>
            </a:r>
          </a:p>
        </p:txBody>
      </p:sp>
      <p:sp>
        <p:nvSpPr>
          <p:cNvPr id="6" name="Slide Number Placeholder 5">
            <a:extLst>
              <a:ext uri="{FF2B5EF4-FFF2-40B4-BE49-F238E27FC236}">
                <a16:creationId xmlns:a16="http://schemas.microsoft.com/office/drawing/2014/main" id="{D0092015-05A8-6CA6-C295-1646E66F29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40FC17-FBC9-384D-AF09-5705BADF0837}" type="slidenum">
              <a:rPr lang="en-US" smtClean="0"/>
              <a:t>‹#›</a:t>
            </a:fld>
            <a:endParaRPr lang="en-US"/>
          </a:p>
        </p:txBody>
      </p:sp>
      <p:pic>
        <p:nvPicPr>
          <p:cNvPr id="7" name="Picture 2" descr="Image result for harvard logo transparent">
            <a:extLst>
              <a:ext uri="{FF2B5EF4-FFF2-40B4-BE49-F238E27FC236}">
                <a16:creationId xmlns:a16="http://schemas.microsoft.com/office/drawing/2014/main" id="{190BB5BD-F868-A507-9881-A4E88EB77042}"/>
              </a:ext>
            </a:extLst>
          </p:cNvPr>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240" y="6234112"/>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6541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researchgate.net/figure/years-of-GAN-progress-on-face-generation-20147-201510-201611-201712-201813_fig2_341699736" TargetMode="External"/><Relationship Id="rId2"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image" Target="../media/image15.gif"/><Relationship Id="rId5" Type="http://schemas.openxmlformats.org/officeDocument/2006/relationships/image" Target="../media/image14.pn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youtube.com/watch?v=z4M6vN31Vc0&amp;t=372s" TargetMode="Externa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www.wordlucky.com/words-with-most/r" TargetMode="External"/><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png"/><Relationship Id="rId7" Type="http://schemas.openxmlformats.org/officeDocument/2006/relationships/image" Target="../media/image41.jpeg"/><Relationship Id="rId2"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40.jpe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jpe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49.png"/><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52.png"/><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55F36-EB7E-EBF9-CF92-F70D269F21CB}"/>
              </a:ext>
            </a:extLst>
          </p:cNvPr>
          <p:cNvSpPr>
            <a:spLocks noGrp="1"/>
          </p:cNvSpPr>
          <p:nvPr>
            <p:ph type="ctrTitle"/>
          </p:nvPr>
        </p:nvSpPr>
        <p:spPr/>
        <p:txBody>
          <a:bodyPr/>
          <a:lstStyle/>
          <a:p>
            <a:r>
              <a:rPr lang="en-US" dirty="0"/>
              <a:t>AI Industry Dynamics, Risks &amp; AI Ethics</a:t>
            </a:r>
          </a:p>
        </p:txBody>
      </p:sp>
      <p:sp>
        <p:nvSpPr>
          <p:cNvPr id="3" name="Subtitle 2">
            <a:extLst>
              <a:ext uri="{FF2B5EF4-FFF2-40B4-BE49-F238E27FC236}">
                <a16:creationId xmlns:a16="http://schemas.microsoft.com/office/drawing/2014/main" id="{39DE91E8-9EE0-82A8-640A-E4E0D053C0D5}"/>
              </a:ext>
            </a:extLst>
          </p:cNvPr>
          <p:cNvSpPr>
            <a:spLocks noGrp="1"/>
          </p:cNvSpPr>
          <p:nvPr>
            <p:ph type="subTitle" idx="1"/>
          </p:nvPr>
        </p:nvSpPr>
        <p:spPr/>
        <p:txBody>
          <a:bodyPr/>
          <a:lstStyle/>
          <a:p>
            <a:r>
              <a:rPr lang="en-US" dirty="0"/>
              <a:t>Ted Kwartler</a:t>
            </a:r>
          </a:p>
        </p:txBody>
      </p:sp>
      <p:sp>
        <p:nvSpPr>
          <p:cNvPr id="4" name="Footer Placeholder 4">
            <a:extLst>
              <a:ext uri="{FF2B5EF4-FFF2-40B4-BE49-F238E27FC236}">
                <a16:creationId xmlns:a16="http://schemas.microsoft.com/office/drawing/2014/main" id="{5AEE38EA-E16A-713F-8F2F-1A45642EFB2C}"/>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23839056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8EF376-2979-6664-7958-85DB192F5F4D}"/>
              </a:ext>
            </a:extLst>
          </p:cNvPr>
          <p:cNvSpPr txBox="1"/>
          <p:nvPr/>
        </p:nvSpPr>
        <p:spPr>
          <a:xfrm>
            <a:off x="348348" y="275037"/>
            <a:ext cx="9134232" cy="492443"/>
          </a:xfrm>
          <a:prstGeom prst="rect">
            <a:avLst/>
          </a:prstGeom>
          <a:noFill/>
        </p:spPr>
        <p:txBody>
          <a:bodyPr wrap="none" rtlCol="0">
            <a:spAutoFit/>
          </a:bodyPr>
          <a:lstStyle/>
          <a:p>
            <a:r>
              <a:rPr lang="en-US" sz="2600" dirty="0">
                <a:latin typeface="+mj-lt"/>
              </a:rPr>
              <a:t>GANs have progressed in accuracy &amp; application</a:t>
            </a:r>
          </a:p>
        </p:txBody>
      </p:sp>
      <p:pic>
        <p:nvPicPr>
          <p:cNvPr id="4" name="Picture 3">
            <a:extLst>
              <a:ext uri="{FF2B5EF4-FFF2-40B4-BE49-F238E27FC236}">
                <a16:creationId xmlns:a16="http://schemas.microsoft.com/office/drawing/2014/main" id="{FA21824C-1173-AEE5-42E4-2F3302DAA2E6}"/>
              </a:ext>
            </a:extLst>
          </p:cNvPr>
          <p:cNvPicPr>
            <a:picLocks noChangeAspect="1"/>
          </p:cNvPicPr>
          <p:nvPr/>
        </p:nvPicPr>
        <p:blipFill>
          <a:blip r:embed="rId2"/>
          <a:stretch>
            <a:fillRect/>
          </a:stretch>
        </p:blipFill>
        <p:spPr>
          <a:xfrm>
            <a:off x="394568" y="1598033"/>
            <a:ext cx="8099908" cy="3661934"/>
          </a:xfrm>
          <a:prstGeom prst="rect">
            <a:avLst/>
          </a:prstGeom>
        </p:spPr>
      </p:pic>
      <p:sp>
        <p:nvSpPr>
          <p:cNvPr id="5" name="TextBox 4">
            <a:extLst>
              <a:ext uri="{FF2B5EF4-FFF2-40B4-BE49-F238E27FC236}">
                <a16:creationId xmlns:a16="http://schemas.microsoft.com/office/drawing/2014/main" id="{C650CAA1-FB43-4BE1-8DAC-7AAC43FD86AD}"/>
              </a:ext>
            </a:extLst>
          </p:cNvPr>
          <p:cNvSpPr txBox="1"/>
          <p:nvPr/>
        </p:nvSpPr>
        <p:spPr>
          <a:xfrm>
            <a:off x="77118" y="6021228"/>
            <a:ext cx="9584675" cy="461665"/>
          </a:xfrm>
          <a:prstGeom prst="rect">
            <a:avLst/>
          </a:prstGeom>
          <a:noFill/>
        </p:spPr>
        <p:txBody>
          <a:bodyPr wrap="square">
            <a:spAutoFit/>
          </a:bodyPr>
          <a:lstStyle/>
          <a:p>
            <a:r>
              <a:rPr lang="en-US" sz="1200" dirty="0">
                <a:hlinkClick r:id="rId3"/>
              </a:rPr>
              <a:t>https://www.researchgate.net/figure/years-of-GAN-progress-on-face-generation-20147-201510-201611-201712-201813_fig2_341699736</a:t>
            </a:r>
            <a:endParaRPr lang="en-US" sz="1200" dirty="0"/>
          </a:p>
          <a:p>
            <a:endParaRPr lang="en-US" sz="1200" dirty="0"/>
          </a:p>
        </p:txBody>
      </p:sp>
      <p:pic>
        <p:nvPicPr>
          <p:cNvPr id="6" name="Picture 6" descr="Dalle2 Pics &amp; AI Images — “Outpainting: an apocalyptic Mona Lisa” Sharing...">
            <a:extLst>
              <a:ext uri="{FF2B5EF4-FFF2-40B4-BE49-F238E27FC236}">
                <a16:creationId xmlns:a16="http://schemas.microsoft.com/office/drawing/2014/main" id="{9F010935-5093-033F-297F-B76AD5A073DA}"/>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9482580" y="807956"/>
            <a:ext cx="2450390" cy="145868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C56D19D-C0DF-A778-FC95-A31C0A7980A0}"/>
              </a:ext>
            </a:extLst>
          </p:cNvPr>
          <p:cNvSpPr txBox="1"/>
          <p:nvPr/>
        </p:nvSpPr>
        <p:spPr>
          <a:xfrm>
            <a:off x="10047979" y="490816"/>
            <a:ext cx="1180131" cy="307777"/>
          </a:xfrm>
          <a:prstGeom prst="rect">
            <a:avLst/>
          </a:prstGeom>
          <a:noFill/>
        </p:spPr>
        <p:txBody>
          <a:bodyPr wrap="none" rtlCol="0">
            <a:spAutoFit/>
          </a:bodyPr>
          <a:lstStyle/>
          <a:p>
            <a:pPr algn="ctr"/>
            <a:r>
              <a:rPr lang="en-US" sz="1400" dirty="0">
                <a:latin typeface="Arial" panose="020B0604020202020204" pitchFamily="34" charset="0"/>
                <a:cs typeface="Arial" panose="020B0604020202020204" pitchFamily="34" charset="0"/>
              </a:rPr>
              <a:t>Out-Painting</a:t>
            </a:r>
          </a:p>
        </p:txBody>
      </p:sp>
      <p:pic>
        <p:nvPicPr>
          <p:cNvPr id="8" name="Picture 8" descr="MidJourney AI Finally Released an Inpainting Feature — It is a Game Changer  | by Jim Clyde Monge | Generative AI">
            <a:extLst>
              <a:ext uri="{FF2B5EF4-FFF2-40B4-BE49-F238E27FC236}">
                <a16:creationId xmlns:a16="http://schemas.microsoft.com/office/drawing/2014/main" id="{6DFDE2AC-5F97-DE62-CDFE-0806DCA37003}"/>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8972282" y="2592620"/>
            <a:ext cx="2960688" cy="16898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04A6F9E-D2B7-74C6-4943-B0C39A5D7CEA}"/>
              </a:ext>
            </a:extLst>
          </p:cNvPr>
          <p:cNvSpPr txBox="1"/>
          <p:nvPr/>
        </p:nvSpPr>
        <p:spPr>
          <a:xfrm>
            <a:off x="9932291" y="2280006"/>
            <a:ext cx="1040670" cy="307777"/>
          </a:xfrm>
          <a:prstGeom prst="rect">
            <a:avLst/>
          </a:prstGeom>
          <a:noFill/>
        </p:spPr>
        <p:txBody>
          <a:bodyPr wrap="none" rtlCol="0">
            <a:spAutoFit/>
          </a:bodyPr>
          <a:lstStyle/>
          <a:p>
            <a:pPr algn="ctr"/>
            <a:r>
              <a:rPr lang="en-US" sz="1400" dirty="0">
                <a:latin typeface="Arial" panose="020B0604020202020204" pitchFamily="34" charset="0"/>
                <a:cs typeface="Arial" panose="020B0604020202020204" pitchFamily="34" charset="0"/>
              </a:rPr>
              <a:t>In-Painting</a:t>
            </a:r>
          </a:p>
        </p:txBody>
      </p:sp>
      <p:pic>
        <p:nvPicPr>
          <p:cNvPr id="10" name="Picture 10" descr="Change poses in images with AI: A complete guide to DragGAN">
            <a:extLst>
              <a:ext uri="{FF2B5EF4-FFF2-40B4-BE49-F238E27FC236}">
                <a16:creationId xmlns:a16="http://schemas.microsoft.com/office/drawing/2014/main" id="{323690B0-7D76-583C-3614-978D2169BFD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9768115" y="4603571"/>
            <a:ext cx="1879322" cy="187932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0AD3DD5-5C7D-3AC7-8A32-D289188E7FC5}"/>
              </a:ext>
            </a:extLst>
          </p:cNvPr>
          <p:cNvSpPr txBox="1"/>
          <p:nvPr/>
        </p:nvSpPr>
        <p:spPr>
          <a:xfrm>
            <a:off x="10109061" y="4295794"/>
            <a:ext cx="1197429" cy="307777"/>
          </a:xfrm>
          <a:prstGeom prst="rect">
            <a:avLst/>
          </a:prstGeom>
          <a:noFill/>
        </p:spPr>
        <p:txBody>
          <a:bodyPr wrap="square">
            <a:spAutoFit/>
          </a:bodyPr>
          <a:lstStyle/>
          <a:p>
            <a:pPr algn="ctr"/>
            <a:r>
              <a:rPr lang="en-US" sz="1400" i="0" dirty="0" err="1">
                <a:solidFill>
                  <a:srgbClr val="15171A"/>
                </a:solidFill>
                <a:effectLst/>
                <a:latin typeface="Arial" panose="020B0604020202020204" pitchFamily="34" charset="0"/>
                <a:cs typeface="Arial" panose="020B0604020202020204" pitchFamily="34" charset="0"/>
              </a:rPr>
              <a:t>DragGAN</a:t>
            </a:r>
            <a:endParaRPr lang="en-US" sz="1400" i="0" dirty="0">
              <a:solidFill>
                <a:srgbClr val="15171A"/>
              </a:solidFill>
              <a:effectLst/>
              <a:latin typeface="Arial" panose="020B0604020202020204" pitchFamily="34" charset="0"/>
              <a:cs typeface="Arial" panose="020B0604020202020204" pitchFamily="34" charset="0"/>
            </a:endParaRPr>
          </a:p>
        </p:txBody>
      </p:sp>
      <p:sp>
        <p:nvSpPr>
          <p:cNvPr id="12" name="Footer Placeholder 4">
            <a:extLst>
              <a:ext uri="{FF2B5EF4-FFF2-40B4-BE49-F238E27FC236}">
                <a16:creationId xmlns:a16="http://schemas.microsoft.com/office/drawing/2014/main" id="{C08FA16D-8B5B-0017-9DF8-F7E0651A4A2A}"/>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3556288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13CD6-90F5-A54D-DA6A-D3EB86079FAF}"/>
              </a:ext>
            </a:extLst>
          </p:cNvPr>
          <p:cNvSpPr>
            <a:spLocks noGrp="1"/>
          </p:cNvSpPr>
          <p:nvPr>
            <p:ph type="title"/>
          </p:nvPr>
        </p:nvSpPr>
        <p:spPr>
          <a:xfrm>
            <a:off x="597529" y="223760"/>
            <a:ext cx="10515600" cy="576435"/>
          </a:xfrm>
        </p:spPr>
        <p:txBody>
          <a:bodyPr>
            <a:normAutofit/>
          </a:bodyPr>
          <a:lstStyle/>
          <a:p>
            <a:r>
              <a:rPr lang="en-US" dirty="0"/>
              <a:t>At 10^22 Flops, many tasks become human-like</a:t>
            </a:r>
          </a:p>
        </p:txBody>
      </p:sp>
      <p:pic>
        <p:nvPicPr>
          <p:cNvPr id="3" name="Picture 2">
            <a:extLst>
              <a:ext uri="{FF2B5EF4-FFF2-40B4-BE49-F238E27FC236}">
                <a16:creationId xmlns:a16="http://schemas.microsoft.com/office/drawing/2014/main" id="{A2890797-BD92-8336-2D6C-26A35D13717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395049" y="1412554"/>
            <a:ext cx="6756909" cy="5025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3B3E3EF-280F-B412-C90F-6422C28CF096}"/>
              </a:ext>
            </a:extLst>
          </p:cNvPr>
          <p:cNvSpPr txBox="1"/>
          <p:nvPr/>
        </p:nvSpPr>
        <p:spPr>
          <a:xfrm>
            <a:off x="597529" y="669957"/>
            <a:ext cx="11434526" cy="646331"/>
          </a:xfrm>
          <a:prstGeom prst="rect">
            <a:avLst/>
          </a:prstGeom>
          <a:noFill/>
        </p:spPr>
        <p:txBody>
          <a:bodyPr wrap="square" rtlCol="0">
            <a:spAutoFit/>
          </a:bodyPr>
          <a:lstStyle/>
          <a:p>
            <a:r>
              <a:rPr lang="en-US" b="0" i="0" dirty="0">
                <a:solidFill>
                  <a:schemeClr val="accent1"/>
                </a:solidFill>
                <a:effectLst/>
                <a:latin typeface="ui-sans-serif"/>
              </a:rPr>
              <a:t>FLOP (Floating-Point Operation Per Second): 1 FLOP represents one basic floating-point operation that can be performed by a computer processor in one second i.e. a + b</a:t>
            </a:r>
            <a:endParaRPr lang="en-US" dirty="0">
              <a:solidFill>
                <a:schemeClr val="accent1"/>
              </a:solidFill>
            </a:endParaRPr>
          </a:p>
        </p:txBody>
      </p:sp>
      <p:sp>
        <p:nvSpPr>
          <p:cNvPr id="5" name="Footer Placeholder 4">
            <a:extLst>
              <a:ext uri="{FF2B5EF4-FFF2-40B4-BE49-F238E27FC236}">
                <a16:creationId xmlns:a16="http://schemas.microsoft.com/office/drawing/2014/main" id="{E4CC9CF9-2080-9A9E-B567-FDB3044D3857}"/>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72111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1F15B0-88BF-0FD1-41F9-8A77BEFA60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7009CB-7AA8-15C9-2BBC-A95B37615C71}"/>
              </a:ext>
            </a:extLst>
          </p:cNvPr>
          <p:cNvSpPr>
            <a:spLocks noGrp="1"/>
          </p:cNvSpPr>
          <p:nvPr>
            <p:ph type="title"/>
          </p:nvPr>
        </p:nvSpPr>
        <p:spPr/>
        <p:txBody>
          <a:bodyPr/>
          <a:lstStyle/>
          <a:p>
            <a:r>
              <a:rPr lang="en-US" dirty="0"/>
              <a:t>Anyone know Moore’s Law?</a:t>
            </a:r>
          </a:p>
        </p:txBody>
      </p:sp>
      <p:sp>
        <p:nvSpPr>
          <p:cNvPr id="3" name="Text Placeholder 2">
            <a:extLst>
              <a:ext uri="{FF2B5EF4-FFF2-40B4-BE49-F238E27FC236}">
                <a16:creationId xmlns:a16="http://schemas.microsoft.com/office/drawing/2014/main" id="{1E210111-7187-A977-C11E-559F6F04424A}"/>
              </a:ext>
            </a:extLst>
          </p:cNvPr>
          <p:cNvSpPr>
            <a:spLocks noGrp="1"/>
          </p:cNvSpPr>
          <p:nvPr>
            <p:ph type="body" idx="1"/>
          </p:nvPr>
        </p:nvSpPr>
        <p:spPr/>
        <p:txBody>
          <a:bodyPr/>
          <a:lstStyle/>
          <a:p>
            <a:r>
              <a:rPr lang="en-US" dirty="0"/>
              <a:t>Are we headed to AGI &amp; ASI?</a:t>
            </a:r>
          </a:p>
        </p:txBody>
      </p:sp>
      <p:sp>
        <p:nvSpPr>
          <p:cNvPr id="4" name="Footer Placeholder 4">
            <a:extLst>
              <a:ext uri="{FF2B5EF4-FFF2-40B4-BE49-F238E27FC236}">
                <a16:creationId xmlns:a16="http://schemas.microsoft.com/office/drawing/2014/main" id="{BF0AA223-676C-9308-8F9B-DD2FD255819E}"/>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3190965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DAC65-5A5F-B8C2-75B4-DA583CB03807}"/>
              </a:ext>
            </a:extLst>
          </p:cNvPr>
          <p:cNvSpPr>
            <a:spLocks noGrp="1"/>
          </p:cNvSpPr>
          <p:nvPr>
            <p:ph type="title"/>
          </p:nvPr>
        </p:nvSpPr>
        <p:spPr/>
        <p:txBody>
          <a:bodyPr/>
          <a:lstStyle/>
          <a:p>
            <a:r>
              <a:rPr lang="en-US" dirty="0"/>
              <a:t>If Moore’s Law continues…</a:t>
            </a:r>
          </a:p>
        </p:txBody>
      </p:sp>
      <p:sp>
        <p:nvSpPr>
          <p:cNvPr id="3" name="TextBox 2">
            <a:extLst>
              <a:ext uri="{FF2B5EF4-FFF2-40B4-BE49-F238E27FC236}">
                <a16:creationId xmlns:a16="http://schemas.microsoft.com/office/drawing/2014/main" id="{8141CFD8-6E97-41A3-E490-2A733595E11F}"/>
              </a:ext>
            </a:extLst>
          </p:cNvPr>
          <p:cNvSpPr txBox="1"/>
          <p:nvPr/>
        </p:nvSpPr>
        <p:spPr>
          <a:xfrm>
            <a:off x="288557" y="1797000"/>
            <a:ext cx="5807443" cy="3539430"/>
          </a:xfrm>
          <a:prstGeom prst="rect">
            <a:avLst/>
          </a:prstGeom>
          <a:noFill/>
        </p:spPr>
        <p:txBody>
          <a:bodyPr wrap="square" rtlCol="0">
            <a:spAutoFit/>
          </a:bodyPr>
          <a:lstStyle/>
          <a:p>
            <a:pPr marL="285750" indent="-285750">
              <a:buFont typeface="Arial" panose="020B0604020202020204" pitchFamily="34" charset="0"/>
              <a:buChar char="•"/>
            </a:pPr>
            <a:r>
              <a:rPr lang="en-US" sz="1400" dirty="0"/>
              <a:t>Exponential phenomenon is rare/dramatic</a:t>
            </a:r>
          </a:p>
          <a:p>
            <a:pPr marL="285750" indent="-285750">
              <a:buFont typeface="Arial" panose="020B0604020202020204" pitchFamily="34" charset="0"/>
              <a:buChar char="•"/>
            </a:pPr>
            <a:r>
              <a:rPr lang="en-US" sz="1400" dirty="0"/>
              <a:t>Moore’s Law is the last time we had major exponential growth which created the “digital age”</a:t>
            </a:r>
          </a:p>
          <a:p>
            <a:pPr marL="742950" lvl="1" indent="-285750">
              <a:buFont typeface="Arial" panose="020B0604020202020204" pitchFamily="34" charset="0"/>
              <a:buChar char="•"/>
            </a:pPr>
            <a:r>
              <a:rPr lang="en-US" sz="1400" dirty="0"/>
              <a:t>The rise of Intel</a:t>
            </a:r>
          </a:p>
          <a:p>
            <a:pPr marL="742950" lvl="1" indent="-285750">
              <a:buFont typeface="Arial" panose="020B0604020202020204" pitchFamily="34" charset="0"/>
              <a:buChar char="•"/>
            </a:pPr>
            <a:r>
              <a:rPr lang="en-US" sz="1400" dirty="0"/>
              <a:t>Microsoft exists as a recognition that software can be supported with better compute</a:t>
            </a:r>
          </a:p>
          <a:p>
            <a:pPr marL="742950" lvl="1" indent="-285750">
              <a:buFont typeface="Arial" panose="020B0604020202020204" pitchFamily="34" charset="0"/>
              <a:buChar char="•"/>
            </a:pPr>
            <a:r>
              <a:rPr lang="en-US" sz="1400" dirty="0"/>
              <a:t>The internet flowed out of Moore’s law letting computers be connected and perform more than originally thought possible</a:t>
            </a:r>
          </a:p>
          <a:p>
            <a:endParaRPr lang="en-US" sz="1400" dirty="0"/>
          </a:p>
          <a:p>
            <a:r>
              <a:rPr lang="en-US" sz="1400" dirty="0"/>
              <a:t>If the current exponential continues, what does it mean? </a:t>
            </a:r>
            <a:r>
              <a:rPr lang="en-US" sz="1400" dirty="0">
                <a:solidFill>
                  <a:schemeClr val="accent1"/>
                </a:solidFill>
              </a:rPr>
              <a:t>Another dramatic revolution this time in AI</a:t>
            </a:r>
          </a:p>
          <a:p>
            <a:endParaRPr lang="en-US" sz="1400" dirty="0"/>
          </a:p>
          <a:p>
            <a:r>
              <a:rPr lang="en-US" sz="1400" dirty="0"/>
              <a:t>Elon Musk states AGI is coming because he asserts the Moore’s Law will continue to be extended—2028 AI will research AI for itself, self-improvement?!</a:t>
            </a:r>
          </a:p>
          <a:p>
            <a:endParaRPr lang="en-US" sz="1400" dirty="0"/>
          </a:p>
        </p:txBody>
      </p:sp>
      <p:pic>
        <p:nvPicPr>
          <p:cNvPr id="4" name="Picture 2">
            <a:extLst>
              <a:ext uri="{FF2B5EF4-FFF2-40B4-BE49-F238E27FC236}">
                <a16:creationId xmlns:a16="http://schemas.microsoft.com/office/drawing/2014/main" id="{35AE11CD-86FA-2E21-5948-07C647AD787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834227" y="141295"/>
            <a:ext cx="4114800" cy="328770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D2C1FBB-03F6-42D3-58D1-23D0AA21A60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834227" y="3485492"/>
            <a:ext cx="4114800" cy="3244375"/>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4">
            <a:extLst>
              <a:ext uri="{FF2B5EF4-FFF2-40B4-BE49-F238E27FC236}">
                <a16:creationId xmlns:a16="http://schemas.microsoft.com/office/drawing/2014/main" id="{0EA8486A-98A3-A3B5-BB36-9F69E17AA50A}"/>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14417519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3DC8F-DBB2-3001-242C-0FCB3A52BC2D}"/>
              </a:ext>
            </a:extLst>
          </p:cNvPr>
          <p:cNvSpPr>
            <a:spLocks noGrp="1"/>
          </p:cNvSpPr>
          <p:nvPr>
            <p:ph type="title"/>
          </p:nvPr>
        </p:nvSpPr>
        <p:spPr>
          <a:xfrm>
            <a:off x="584703" y="2492691"/>
            <a:ext cx="3758757" cy="703184"/>
          </a:xfrm>
        </p:spPr>
        <p:txBody>
          <a:bodyPr>
            <a:normAutofit fontScale="90000"/>
          </a:bodyPr>
          <a:lstStyle/>
          <a:p>
            <a:r>
              <a:rPr lang="en-US" dirty="0"/>
              <a:t>If so, no one will be prepared.</a:t>
            </a:r>
          </a:p>
        </p:txBody>
      </p:sp>
      <p:pic>
        <p:nvPicPr>
          <p:cNvPr id="3" name="Picture 2">
            <a:extLst>
              <a:ext uri="{FF2B5EF4-FFF2-40B4-BE49-F238E27FC236}">
                <a16:creationId xmlns:a16="http://schemas.microsoft.com/office/drawing/2014/main" id="{FD842FF7-CB69-83ED-1A44-D784F1517C9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96957" y="0"/>
            <a:ext cx="7653528" cy="6859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4247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4E4E4B-1475-3C9C-76A7-77E01D445F8C}"/>
              </a:ext>
            </a:extLst>
          </p:cNvPr>
          <p:cNvSpPr txBox="1"/>
          <p:nvPr/>
        </p:nvSpPr>
        <p:spPr>
          <a:xfrm>
            <a:off x="471534" y="528828"/>
            <a:ext cx="6309511" cy="419322"/>
          </a:xfrm>
          <a:prstGeom prst="rect">
            <a:avLst/>
          </a:prstGeom>
        </p:spPr>
        <p:txBody>
          <a:bodyPr vert="horz" lIns="0" tIns="0" rIns="0" bIns="0" rtlCol="0" anchor="b">
            <a:normAutofit/>
          </a:bodyPr>
          <a:lstStyle/>
          <a:p>
            <a:pPr>
              <a:lnSpc>
                <a:spcPct val="80000"/>
              </a:lnSpc>
              <a:spcBef>
                <a:spcPct val="0"/>
              </a:spcBef>
              <a:spcAft>
                <a:spcPts val="600"/>
              </a:spcAft>
            </a:pPr>
            <a:r>
              <a:rPr lang="en-US" sz="2500" b="1" kern="1200" dirty="0">
                <a:latin typeface="Arial" panose="020B0604020202020204" pitchFamily="34" charset="0"/>
                <a:ea typeface="+mj-ea"/>
                <a:cs typeface="Arial" panose="020B0604020202020204" pitchFamily="34" charset="0"/>
              </a:rPr>
              <a:t>If you’re feeling uneasy about the future. </a:t>
            </a:r>
          </a:p>
        </p:txBody>
      </p:sp>
      <p:sp>
        <p:nvSpPr>
          <p:cNvPr id="4" name="TextBox 3">
            <a:extLst>
              <a:ext uri="{FF2B5EF4-FFF2-40B4-BE49-F238E27FC236}">
                <a16:creationId xmlns:a16="http://schemas.microsoft.com/office/drawing/2014/main" id="{FC684EB6-2A86-FFE2-B32F-4DEDA0787921}"/>
              </a:ext>
            </a:extLst>
          </p:cNvPr>
          <p:cNvSpPr txBox="1"/>
          <p:nvPr/>
        </p:nvSpPr>
        <p:spPr>
          <a:xfrm>
            <a:off x="381000" y="2183875"/>
            <a:ext cx="5715000" cy="1701801"/>
          </a:xfrm>
          <a:prstGeom prst="rect">
            <a:avLst/>
          </a:prstGeom>
        </p:spPr>
        <p:txBody>
          <a:bodyPr vert="horz" lIns="0" tIns="0" rIns="0" bIns="0" rtlCol="0">
            <a:normAutofit/>
          </a:bodyPr>
          <a:lstStyle/>
          <a:p>
            <a:pPr defTabSz="228600">
              <a:lnSpc>
                <a:spcPct val="90000"/>
              </a:lnSpc>
              <a:spcAft>
                <a:spcPts val="600"/>
              </a:spcAft>
            </a:pPr>
            <a:r>
              <a:rPr lang="en-US" sz="1500" dirty="0">
                <a:latin typeface="Arial" panose="020B0604020202020204" pitchFamily="34" charset="0"/>
                <a:cs typeface="Arial" panose="020B0604020202020204" pitchFamily="34" charset="0"/>
              </a:rPr>
              <a:t>“There’s a fundamental failure of deep learning systems to learn relatively simple concepts correctly and we see this in large language models despite millions of examples have not learned to do arithmetic so </a:t>
            </a:r>
            <a:r>
              <a:rPr lang="en-US" sz="1500" b="1" u="sng" dirty="0">
                <a:latin typeface="Arial" panose="020B0604020202020204" pitchFamily="34" charset="0"/>
                <a:cs typeface="Arial" panose="020B0604020202020204" pitchFamily="34" charset="0"/>
              </a:rPr>
              <a:t>they cannot add and multiple number of arbitrary size  and in fact what it looks like is that each time we make the network 10 times bigger they get one digit better at doing arithmetic.”</a:t>
            </a:r>
          </a:p>
        </p:txBody>
      </p:sp>
      <p:pic>
        <p:nvPicPr>
          <p:cNvPr id="5" name="Picture 4" descr="A person standing at a podium&#10;&#10;AI-generated content may be incorrect.">
            <a:extLst>
              <a:ext uri="{FF2B5EF4-FFF2-40B4-BE49-F238E27FC236}">
                <a16:creationId xmlns:a16="http://schemas.microsoft.com/office/drawing/2014/main" id="{CA77F71D-EB0D-ADB8-1F94-04E4FE83028B}"/>
              </a:ext>
            </a:extLst>
          </p:cNvPr>
          <p:cNvPicPr>
            <a:picLocks noChangeAspect="1"/>
          </p:cNvPicPr>
          <p:nvPr/>
        </p:nvPicPr>
        <p:blipFill>
          <a:blip r:embed="rId2"/>
          <a:srcRect r="10004" b="-2"/>
          <a:stretch/>
        </p:blipFill>
        <p:spPr>
          <a:xfrm>
            <a:off x="6858000" y="381000"/>
            <a:ext cx="4953000" cy="5703315"/>
          </a:xfrm>
          <a:prstGeom prst="rect">
            <a:avLst/>
          </a:prstGeom>
          <a:noFill/>
        </p:spPr>
      </p:pic>
      <p:sp>
        <p:nvSpPr>
          <p:cNvPr id="6" name="TextBox 5">
            <a:extLst>
              <a:ext uri="{FF2B5EF4-FFF2-40B4-BE49-F238E27FC236}">
                <a16:creationId xmlns:a16="http://schemas.microsoft.com/office/drawing/2014/main" id="{D5C1DD0A-2C2F-9C7F-E31A-C0ED4AF27F58}"/>
              </a:ext>
            </a:extLst>
          </p:cNvPr>
          <p:cNvSpPr txBox="1"/>
          <p:nvPr/>
        </p:nvSpPr>
        <p:spPr>
          <a:xfrm>
            <a:off x="2725093" y="4092165"/>
            <a:ext cx="3370907" cy="625489"/>
          </a:xfrm>
          <a:prstGeom prst="rect">
            <a:avLst/>
          </a:prstGeom>
        </p:spPr>
        <p:txBody>
          <a:bodyPr vert="horz" lIns="0" tIns="0" rIns="0" bIns="0" rtlCol="0" anchor="b">
            <a:normAutofit/>
          </a:bodyPr>
          <a:lstStyle/>
          <a:p>
            <a:pPr algn="r">
              <a:lnSpc>
                <a:spcPct val="80000"/>
              </a:lnSpc>
              <a:spcBef>
                <a:spcPct val="0"/>
              </a:spcBef>
              <a:spcAft>
                <a:spcPts val="600"/>
              </a:spcAft>
            </a:pPr>
            <a:r>
              <a:rPr lang="en-US" sz="2000" b="1" kern="1200" dirty="0">
                <a:latin typeface="Arial" panose="020B0604020202020204" pitchFamily="34" charset="0"/>
                <a:ea typeface="+mj-ea"/>
                <a:cs typeface="Arial" panose="020B0604020202020204" pitchFamily="34" charset="0"/>
              </a:rPr>
              <a:t>Stuart Russell, Professor of Comp Sci @ UC Berkeley</a:t>
            </a:r>
          </a:p>
        </p:txBody>
      </p:sp>
      <p:sp>
        <p:nvSpPr>
          <p:cNvPr id="7" name="Footer Placeholder 4">
            <a:extLst>
              <a:ext uri="{FF2B5EF4-FFF2-40B4-BE49-F238E27FC236}">
                <a16:creationId xmlns:a16="http://schemas.microsoft.com/office/drawing/2014/main" id="{E088A640-D1EA-A6C8-A45C-E9D4D3B2EECD}"/>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1195682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A7E7432-0FD5-AA44-1940-3B09190CA1EE}"/>
              </a:ext>
            </a:extLst>
          </p:cNvPr>
          <p:cNvSpPr txBox="1">
            <a:spLocks/>
          </p:cNvSpPr>
          <p:nvPr/>
        </p:nvSpPr>
        <p:spPr>
          <a:xfrm>
            <a:off x="381000" y="220933"/>
            <a:ext cx="11430000" cy="8001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kern="1200">
                <a:solidFill>
                  <a:schemeClr val="tx1"/>
                </a:solidFill>
                <a:latin typeface="+mj-lt"/>
                <a:ea typeface="+mj-ea"/>
                <a:cs typeface="+mj-cs"/>
              </a:defRPr>
            </a:lvl1pPr>
          </a:lstStyle>
          <a:p>
            <a:r>
              <a:rPr lang="en-US" dirty="0"/>
              <a:t>Neural networks are about as efficient as lookup tables.</a:t>
            </a:r>
          </a:p>
        </p:txBody>
      </p:sp>
      <p:sp>
        <p:nvSpPr>
          <p:cNvPr id="4" name="TextBox 3">
            <a:extLst>
              <a:ext uri="{FF2B5EF4-FFF2-40B4-BE49-F238E27FC236}">
                <a16:creationId xmlns:a16="http://schemas.microsoft.com/office/drawing/2014/main" id="{2977CFB1-AC76-D9D9-BDFC-2683419CD56F}"/>
              </a:ext>
            </a:extLst>
          </p:cNvPr>
          <p:cNvSpPr txBox="1"/>
          <p:nvPr/>
        </p:nvSpPr>
        <p:spPr>
          <a:xfrm>
            <a:off x="381000" y="1074373"/>
            <a:ext cx="11430000" cy="384048"/>
          </a:xfrm>
          <a:prstGeom prst="rect">
            <a:avLst/>
          </a:prstGeom>
        </p:spPr>
        <p:txBody>
          <a:bodyPr vert="horz" lIns="91440" tIns="45720" rIns="91440" bIns="45720" rtlCol="0" anchor="t">
            <a:normAutofit/>
          </a:bodyPr>
          <a:lstStyle/>
          <a:p>
            <a:pPr>
              <a:lnSpc>
                <a:spcPct val="90000"/>
              </a:lnSpc>
              <a:spcBef>
                <a:spcPts val="1000"/>
              </a:spcBef>
            </a:pPr>
            <a:r>
              <a:rPr lang="en-US" sz="2000" noProof="0">
                <a:solidFill>
                  <a:schemeClr val="accent1"/>
                </a:solidFill>
                <a:latin typeface="Palatino Linotype" panose="02040502050505030304" pitchFamily="18" charset="0"/>
                <a:hlinkClick r:id="rId2">
                  <a:extLst>
                    <a:ext uri="{A12FA001-AC4F-418D-AE19-62706E023703}">
                      <ahyp:hlinkClr xmlns:ahyp="http://schemas.microsoft.com/office/drawing/2018/hyperlinkcolor" val="tx"/>
                    </a:ext>
                  </a:extLst>
                </a:hlinkClick>
              </a:rPr>
              <a:t>https://www.youtube.com/watch?v=z4M6vN31Vc0&amp;t=372s</a:t>
            </a:r>
            <a:endParaRPr lang="en-US" sz="2000" noProof="0">
              <a:solidFill>
                <a:schemeClr val="accent1"/>
              </a:solidFill>
              <a:latin typeface="Palatino Linotype" panose="02040502050505030304" pitchFamily="18" charset="0"/>
            </a:endParaRPr>
          </a:p>
        </p:txBody>
      </p:sp>
      <p:pic>
        <p:nvPicPr>
          <p:cNvPr id="5" name="Picture 4" descr="A person standing in front of a computer&#10;&#10;AI-generated content may be incorrect.">
            <a:extLst>
              <a:ext uri="{FF2B5EF4-FFF2-40B4-BE49-F238E27FC236}">
                <a16:creationId xmlns:a16="http://schemas.microsoft.com/office/drawing/2014/main" id="{7C5B88FA-BEE6-93EE-31B5-4EE1358D77AB}"/>
              </a:ext>
            </a:extLst>
          </p:cNvPr>
          <p:cNvPicPr>
            <a:picLocks noChangeAspect="1"/>
          </p:cNvPicPr>
          <p:nvPr/>
        </p:nvPicPr>
        <p:blipFill>
          <a:blip r:embed="rId3"/>
          <a:srcRect b="13252"/>
          <a:stretch/>
        </p:blipFill>
        <p:spPr>
          <a:xfrm>
            <a:off x="381001" y="1789127"/>
            <a:ext cx="11430000" cy="4362706"/>
          </a:xfrm>
          <a:prstGeom prst="rect">
            <a:avLst/>
          </a:prstGeom>
          <a:noFill/>
        </p:spPr>
      </p:pic>
      <p:sp>
        <p:nvSpPr>
          <p:cNvPr id="6" name="Footer Placeholder 4">
            <a:extLst>
              <a:ext uri="{FF2B5EF4-FFF2-40B4-BE49-F238E27FC236}">
                <a16:creationId xmlns:a16="http://schemas.microsoft.com/office/drawing/2014/main" id="{626F0F9A-F1DB-671D-5BD5-9705F7DAEC7F}"/>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2648979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FAA18-C11B-2FB5-DFB4-051389C98A83}"/>
              </a:ext>
            </a:extLst>
          </p:cNvPr>
          <p:cNvSpPr>
            <a:spLocks noGrp="1"/>
          </p:cNvSpPr>
          <p:nvPr>
            <p:ph type="title"/>
          </p:nvPr>
        </p:nvSpPr>
        <p:spPr>
          <a:xfrm>
            <a:off x="838200" y="145162"/>
            <a:ext cx="10515600" cy="703184"/>
          </a:xfrm>
        </p:spPr>
        <p:txBody>
          <a:bodyPr/>
          <a:lstStyle/>
          <a:p>
            <a:r>
              <a:rPr lang="en-US" dirty="0"/>
              <a:t>“Lookup tables” in action</a:t>
            </a:r>
          </a:p>
        </p:txBody>
      </p:sp>
      <p:pic>
        <p:nvPicPr>
          <p:cNvPr id="3" name="Picture 2">
            <a:extLst>
              <a:ext uri="{FF2B5EF4-FFF2-40B4-BE49-F238E27FC236}">
                <a16:creationId xmlns:a16="http://schemas.microsoft.com/office/drawing/2014/main" id="{739D75BB-65A8-1798-EE4E-5F6957434D75}"/>
              </a:ext>
            </a:extLst>
          </p:cNvPr>
          <p:cNvPicPr>
            <a:picLocks noChangeAspect="1"/>
          </p:cNvPicPr>
          <p:nvPr/>
        </p:nvPicPr>
        <p:blipFill>
          <a:blip r:embed="rId4"/>
          <a:stretch>
            <a:fillRect/>
          </a:stretch>
        </p:blipFill>
        <p:spPr>
          <a:xfrm>
            <a:off x="1959047" y="5872530"/>
            <a:ext cx="9184645" cy="547920"/>
          </a:xfrm>
          <a:prstGeom prst="rect">
            <a:avLst/>
          </a:prstGeom>
        </p:spPr>
      </p:pic>
      <p:pic>
        <p:nvPicPr>
          <p:cNvPr id="4" name="Picture 3">
            <a:extLst>
              <a:ext uri="{FF2B5EF4-FFF2-40B4-BE49-F238E27FC236}">
                <a16:creationId xmlns:a16="http://schemas.microsoft.com/office/drawing/2014/main" id="{0509BC3C-3105-27CA-54CA-A3EE1E50580A}"/>
              </a:ext>
            </a:extLst>
          </p:cNvPr>
          <p:cNvPicPr>
            <a:picLocks noChangeAspect="1"/>
          </p:cNvPicPr>
          <p:nvPr/>
        </p:nvPicPr>
        <p:blipFill>
          <a:blip r:embed="rId5"/>
          <a:stretch>
            <a:fillRect/>
          </a:stretch>
        </p:blipFill>
        <p:spPr>
          <a:xfrm>
            <a:off x="1959047" y="858908"/>
            <a:ext cx="6460675" cy="1725102"/>
          </a:xfrm>
          <a:prstGeom prst="rect">
            <a:avLst/>
          </a:prstGeom>
        </p:spPr>
      </p:pic>
      <p:pic>
        <p:nvPicPr>
          <p:cNvPr id="5" name="LM Studio - 4 April 2024">
            <a:hlinkClick r:id="" action="ppaction://media"/>
            <a:extLst>
              <a:ext uri="{FF2B5EF4-FFF2-40B4-BE49-F238E27FC236}">
                <a16:creationId xmlns:a16="http://schemas.microsoft.com/office/drawing/2014/main" id="{A53BE1AE-6A10-C54F-5266-626AFA80FFB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959047" y="2594572"/>
            <a:ext cx="9185471" cy="3265945"/>
          </a:xfrm>
          <a:prstGeom prst="rect">
            <a:avLst/>
          </a:prstGeom>
        </p:spPr>
      </p:pic>
      <p:sp>
        <p:nvSpPr>
          <p:cNvPr id="7" name="Footer Placeholder 4">
            <a:extLst>
              <a:ext uri="{FF2B5EF4-FFF2-40B4-BE49-F238E27FC236}">
                <a16:creationId xmlns:a16="http://schemas.microsoft.com/office/drawing/2014/main" id="{6133BFD4-68D6-C8AD-589B-491E9836F813}"/>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4242503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7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6B1B5-00F8-AE53-D629-CE59FB211A91}"/>
              </a:ext>
            </a:extLst>
          </p:cNvPr>
          <p:cNvSpPr>
            <a:spLocks noGrp="1"/>
          </p:cNvSpPr>
          <p:nvPr>
            <p:ph type="title"/>
          </p:nvPr>
        </p:nvSpPr>
        <p:spPr>
          <a:xfrm>
            <a:off x="838200" y="3077408"/>
            <a:ext cx="10515600" cy="703184"/>
          </a:xfrm>
        </p:spPr>
        <p:txBody>
          <a:bodyPr/>
          <a:lstStyle/>
          <a:p>
            <a:r>
              <a:rPr lang="en-US" dirty="0"/>
              <a:t>How many R’s are in the word </a:t>
            </a:r>
            <a:r>
              <a:rPr lang="en-US" dirty="0">
                <a:solidFill>
                  <a:srgbClr val="FF0000"/>
                </a:solidFill>
              </a:rPr>
              <a:t>R</a:t>
            </a:r>
            <a:r>
              <a:rPr lang="en-US" dirty="0"/>
              <a:t>ef</a:t>
            </a:r>
            <a:r>
              <a:rPr lang="en-US" dirty="0">
                <a:solidFill>
                  <a:srgbClr val="FF0000"/>
                </a:solidFill>
              </a:rPr>
              <a:t>r</a:t>
            </a:r>
            <a:r>
              <a:rPr lang="en-US" dirty="0"/>
              <a:t>ige</a:t>
            </a:r>
            <a:r>
              <a:rPr lang="en-US" dirty="0">
                <a:solidFill>
                  <a:srgbClr val="FF0000"/>
                </a:solidFill>
              </a:rPr>
              <a:t>r</a:t>
            </a:r>
            <a:r>
              <a:rPr lang="en-US" dirty="0"/>
              <a:t>ato</a:t>
            </a:r>
            <a:r>
              <a:rPr lang="en-US" dirty="0">
                <a:solidFill>
                  <a:srgbClr val="FF0000"/>
                </a:solidFill>
              </a:rPr>
              <a:t>r</a:t>
            </a:r>
            <a:r>
              <a:rPr lang="en-US" dirty="0"/>
              <a:t>?</a:t>
            </a:r>
          </a:p>
        </p:txBody>
      </p:sp>
    </p:spTree>
    <p:extLst>
      <p:ext uri="{BB962C8B-B14F-4D97-AF65-F5344CB8AC3E}">
        <p14:creationId xmlns:p14="http://schemas.microsoft.com/office/powerpoint/2010/main" val="562153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500B6-7203-4702-5288-7697DC3E156D}"/>
              </a:ext>
            </a:extLst>
          </p:cNvPr>
          <p:cNvSpPr>
            <a:spLocks noGrp="1"/>
          </p:cNvSpPr>
          <p:nvPr>
            <p:ph type="title"/>
          </p:nvPr>
        </p:nvSpPr>
        <p:spPr/>
        <p:txBody>
          <a:bodyPr>
            <a:normAutofit/>
          </a:bodyPr>
          <a:lstStyle/>
          <a:p>
            <a:r>
              <a:rPr lang="en-US" dirty="0"/>
              <a:t>This problem took 4 years to solve.</a:t>
            </a:r>
          </a:p>
        </p:txBody>
      </p:sp>
      <p:pic>
        <p:nvPicPr>
          <p:cNvPr id="3" name="Picture 2">
            <a:extLst>
              <a:ext uri="{FF2B5EF4-FFF2-40B4-BE49-F238E27FC236}">
                <a16:creationId xmlns:a16="http://schemas.microsoft.com/office/drawing/2014/main" id="{8299E1DA-40CE-A122-325E-DB6132457533}"/>
              </a:ext>
            </a:extLst>
          </p:cNvPr>
          <p:cNvPicPr>
            <a:picLocks noChangeAspect="1"/>
          </p:cNvPicPr>
          <p:nvPr/>
        </p:nvPicPr>
        <p:blipFill>
          <a:blip r:embed="rId2"/>
          <a:stretch>
            <a:fillRect/>
          </a:stretch>
        </p:blipFill>
        <p:spPr>
          <a:xfrm>
            <a:off x="157599" y="2503380"/>
            <a:ext cx="5447597" cy="828290"/>
          </a:xfrm>
          <a:prstGeom prst="rect">
            <a:avLst/>
          </a:prstGeom>
          <a:ln>
            <a:solidFill>
              <a:schemeClr val="accent1"/>
            </a:solidFill>
          </a:ln>
        </p:spPr>
      </p:pic>
      <p:sp>
        <p:nvSpPr>
          <p:cNvPr id="4" name="TextBox 3">
            <a:extLst>
              <a:ext uri="{FF2B5EF4-FFF2-40B4-BE49-F238E27FC236}">
                <a16:creationId xmlns:a16="http://schemas.microsoft.com/office/drawing/2014/main" id="{D0A95C14-90E7-AE6D-77B3-A126BAE504D8}"/>
              </a:ext>
            </a:extLst>
          </p:cNvPr>
          <p:cNvSpPr txBox="1"/>
          <p:nvPr/>
        </p:nvSpPr>
        <p:spPr>
          <a:xfrm>
            <a:off x="245200" y="3513533"/>
            <a:ext cx="4559808" cy="609600"/>
          </a:xfrm>
          <a:prstGeom prst="rect">
            <a:avLst/>
          </a:prstGeom>
          <a:noFill/>
        </p:spPr>
        <p:txBody>
          <a:bodyPr wrap="square" lIns="0" tIns="0" rIns="0" bIns="0" rtlCol="0">
            <a:noAutofit/>
          </a:bodyPr>
          <a:lstStyle/>
          <a:p>
            <a:pPr defTabSz="228600"/>
            <a:r>
              <a:rPr lang="en-US" sz="1000" noProof="0" dirty="0"/>
              <a:t>There</a:t>
            </a:r>
            <a:r>
              <a:rPr lang="en-US" sz="1000" dirty="0"/>
              <a:t> are 12+ words with 4 R’s (</a:t>
            </a:r>
            <a:r>
              <a:rPr lang="en-US" sz="1000" dirty="0">
                <a:hlinkClick r:id="rId3"/>
              </a:rPr>
              <a:t>https://www.wordlucky.com/words-with-most/r</a:t>
            </a:r>
            <a:r>
              <a:rPr lang="en-US" sz="1000" dirty="0"/>
              <a:t>)</a:t>
            </a:r>
          </a:p>
          <a:p>
            <a:pPr defTabSz="228600"/>
            <a:r>
              <a:rPr lang="en-US" sz="1200" noProof="0" dirty="0"/>
              <a:t>Example “</a:t>
            </a:r>
            <a:r>
              <a:rPr lang="en-US" sz="1200" dirty="0"/>
              <a:t>Refrigerator</a:t>
            </a:r>
            <a:r>
              <a:rPr lang="en-US" sz="1400" dirty="0"/>
              <a:t>”</a:t>
            </a:r>
            <a:endParaRPr lang="en-US" sz="1000" noProof="0" dirty="0"/>
          </a:p>
        </p:txBody>
      </p:sp>
      <p:pic>
        <p:nvPicPr>
          <p:cNvPr id="8" name="Picture 7">
            <a:extLst>
              <a:ext uri="{FF2B5EF4-FFF2-40B4-BE49-F238E27FC236}">
                <a16:creationId xmlns:a16="http://schemas.microsoft.com/office/drawing/2014/main" id="{5F3DAC81-F9AC-3DF1-937B-9EE24291923D}"/>
              </a:ext>
            </a:extLst>
          </p:cNvPr>
          <p:cNvPicPr>
            <a:picLocks noChangeAspect="1"/>
          </p:cNvPicPr>
          <p:nvPr/>
        </p:nvPicPr>
        <p:blipFill>
          <a:blip r:embed="rId4"/>
          <a:stretch>
            <a:fillRect/>
          </a:stretch>
        </p:blipFill>
        <p:spPr>
          <a:xfrm>
            <a:off x="6592989" y="2085781"/>
            <a:ext cx="5549383" cy="2267339"/>
          </a:xfrm>
          <a:prstGeom prst="rect">
            <a:avLst/>
          </a:prstGeom>
        </p:spPr>
      </p:pic>
      <p:sp>
        <p:nvSpPr>
          <p:cNvPr id="9" name="Rectangle 8">
            <a:extLst>
              <a:ext uri="{FF2B5EF4-FFF2-40B4-BE49-F238E27FC236}">
                <a16:creationId xmlns:a16="http://schemas.microsoft.com/office/drawing/2014/main" id="{008D7D78-CCB6-0CC7-0536-1EBF533D910A}"/>
              </a:ext>
            </a:extLst>
          </p:cNvPr>
          <p:cNvSpPr/>
          <p:nvPr/>
        </p:nvSpPr>
        <p:spPr>
          <a:xfrm>
            <a:off x="7000904" y="3042566"/>
            <a:ext cx="1228696" cy="2047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pic>
        <p:nvPicPr>
          <p:cNvPr id="10" name="Picture 9">
            <a:extLst>
              <a:ext uri="{FF2B5EF4-FFF2-40B4-BE49-F238E27FC236}">
                <a16:creationId xmlns:a16="http://schemas.microsoft.com/office/drawing/2014/main" id="{68F7080E-0D73-44D2-348F-5ACA7F0526E1}"/>
              </a:ext>
            </a:extLst>
          </p:cNvPr>
          <p:cNvPicPr>
            <a:picLocks noChangeAspect="1"/>
          </p:cNvPicPr>
          <p:nvPr/>
        </p:nvPicPr>
        <p:blipFill>
          <a:blip r:embed="rId5"/>
          <a:stretch>
            <a:fillRect/>
          </a:stretch>
        </p:blipFill>
        <p:spPr>
          <a:xfrm>
            <a:off x="6592989" y="4556919"/>
            <a:ext cx="5557987" cy="1848293"/>
          </a:xfrm>
          <a:prstGeom prst="rect">
            <a:avLst/>
          </a:prstGeom>
        </p:spPr>
      </p:pic>
      <p:pic>
        <p:nvPicPr>
          <p:cNvPr id="11" name="Picture 10">
            <a:extLst>
              <a:ext uri="{FF2B5EF4-FFF2-40B4-BE49-F238E27FC236}">
                <a16:creationId xmlns:a16="http://schemas.microsoft.com/office/drawing/2014/main" id="{E014B67E-3736-42C2-AF41-B876CBE4BA23}"/>
              </a:ext>
            </a:extLst>
          </p:cNvPr>
          <p:cNvPicPr>
            <a:picLocks noChangeAspect="1"/>
          </p:cNvPicPr>
          <p:nvPr/>
        </p:nvPicPr>
        <p:blipFill>
          <a:blip r:embed="rId6"/>
          <a:stretch>
            <a:fillRect/>
          </a:stretch>
        </p:blipFill>
        <p:spPr>
          <a:xfrm>
            <a:off x="105302" y="4423303"/>
            <a:ext cx="5552190" cy="1315837"/>
          </a:xfrm>
          <a:prstGeom prst="rect">
            <a:avLst/>
          </a:prstGeom>
          <a:ln>
            <a:solidFill>
              <a:schemeClr val="accent1"/>
            </a:solidFill>
          </a:ln>
        </p:spPr>
      </p:pic>
      <p:cxnSp>
        <p:nvCxnSpPr>
          <p:cNvPr id="12" name="Straight Connector 11">
            <a:extLst>
              <a:ext uri="{FF2B5EF4-FFF2-40B4-BE49-F238E27FC236}">
                <a16:creationId xmlns:a16="http://schemas.microsoft.com/office/drawing/2014/main" id="{662C090A-700A-C338-122A-8D6A31BF218D}"/>
              </a:ext>
            </a:extLst>
          </p:cNvPr>
          <p:cNvCxnSpPr/>
          <p:nvPr/>
        </p:nvCxnSpPr>
        <p:spPr>
          <a:xfrm>
            <a:off x="245200" y="4093670"/>
            <a:ext cx="5359996"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Triangle 13">
            <a:extLst>
              <a:ext uri="{FF2B5EF4-FFF2-40B4-BE49-F238E27FC236}">
                <a16:creationId xmlns:a16="http://schemas.microsoft.com/office/drawing/2014/main" id="{0AAF8329-9D54-1795-7D2D-72DE449080F1}"/>
              </a:ext>
            </a:extLst>
          </p:cNvPr>
          <p:cNvSpPr/>
          <p:nvPr/>
        </p:nvSpPr>
        <p:spPr>
          <a:xfrm rot="5400000">
            <a:off x="4198626" y="3698187"/>
            <a:ext cx="4017082" cy="792271"/>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oter Placeholder 4">
            <a:extLst>
              <a:ext uri="{FF2B5EF4-FFF2-40B4-BE49-F238E27FC236}">
                <a16:creationId xmlns:a16="http://schemas.microsoft.com/office/drawing/2014/main" id="{1E714E61-46B4-F6C9-0D71-634F7320CEDB}"/>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1719721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FB02-541A-45E8-3435-92811ACCE47E}"/>
              </a:ext>
            </a:extLst>
          </p:cNvPr>
          <p:cNvSpPr>
            <a:spLocks noGrp="1"/>
          </p:cNvSpPr>
          <p:nvPr>
            <p:ph type="title"/>
          </p:nvPr>
        </p:nvSpPr>
        <p:spPr/>
        <p:txBody>
          <a:bodyPr anchor="t">
            <a:normAutofit/>
          </a:bodyPr>
          <a:lstStyle/>
          <a:p>
            <a:r>
              <a:rPr lang="en-US" dirty="0"/>
              <a:t>Why was AI [in its current form] so popular?</a:t>
            </a:r>
          </a:p>
        </p:txBody>
      </p:sp>
      <p:sp>
        <p:nvSpPr>
          <p:cNvPr id="4" name="Slide Number Placeholder 3">
            <a:extLst>
              <a:ext uri="{FF2B5EF4-FFF2-40B4-BE49-F238E27FC236}">
                <a16:creationId xmlns:a16="http://schemas.microsoft.com/office/drawing/2014/main" id="{6C9DB25E-1855-9A91-6ED1-15EBC48C94A6}"/>
              </a:ext>
            </a:extLst>
          </p:cNvPr>
          <p:cNvSpPr>
            <a:spLocks noGrp="1"/>
          </p:cNvSpPr>
          <p:nvPr>
            <p:ph type="sldNum" sz="quarter" idx="4294967295"/>
          </p:nvPr>
        </p:nvSpPr>
        <p:spPr>
          <a:xfrm>
            <a:off x="8610600" y="6356350"/>
            <a:ext cx="2743200" cy="365125"/>
          </a:xfrm>
        </p:spPr>
        <p:txBody>
          <a:bodyPr wrap="none" anchor="ctr">
            <a:normAutofit/>
          </a:bodyPr>
          <a:lstStyle/>
          <a:p>
            <a:pPr>
              <a:spcAft>
                <a:spcPts val="600"/>
              </a:spcAft>
            </a:pPr>
            <a:fld id="{1F90F471-3972-4120-B8B3-0237DE626C35}" type="slidenum">
              <a:rPr lang="en-US" smtClean="0"/>
              <a:pPr>
                <a:spcAft>
                  <a:spcPts val="600"/>
                </a:spcAft>
              </a:pPr>
              <a:t>2</a:t>
            </a:fld>
            <a:endParaRPr lang="en-US"/>
          </a:p>
        </p:txBody>
      </p:sp>
      <p:pic>
        <p:nvPicPr>
          <p:cNvPr id="1026" name="Picture 2" descr="Exploration of ChatGPT and the future of Generation AI- 1 | by Rushdauwaiz  | Medium">
            <a:extLst>
              <a:ext uri="{FF2B5EF4-FFF2-40B4-BE49-F238E27FC236}">
                <a16:creationId xmlns:a16="http://schemas.microsoft.com/office/drawing/2014/main" id="{34BD621B-579E-68E1-1916-DA5D44FA487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51515" y="1614348"/>
            <a:ext cx="9088970" cy="4362706"/>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a:extLst>
              <a:ext uri="{FF2B5EF4-FFF2-40B4-BE49-F238E27FC236}">
                <a16:creationId xmlns:a16="http://schemas.microsoft.com/office/drawing/2014/main" id="{735E7EEF-AD2A-79E1-C743-1EFF749CF01A}"/>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1077643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8503-C54C-DD7F-0554-A90267530DDE}"/>
              </a:ext>
            </a:extLst>
          </p:cNvPr>
          <p:cNvSpPr>
            <a:spLocks noGrp="1"/>
          </p:cNvSpPr>
          <p:nvPr>
            <p:ph type="title"/>
          </p:nvPr>
        </p:nvSpPr>
        <p:spPr/>
        <p:txBody>
          <a:bodyPr/>
          <a:lstStyle/>
          <a:p>
            <a:r>
              <a:rPr lang="en-US" dirty="0"/>
              <a:t>It still fails at simple tasks.</a:t>
            </a:r>
          </a:p>
        </p:txBody>
      </p:sp>
      <p:pic>
        <p:nvPicPr>
          <p:cNvPr id="3" name="Picture 2">
            <a:extLst>
              <a:ext uri="{FF2B5EF4-FFF2-40B4-BE49-F238E27FC236}">
                <a16:creationId xmlns:a16="http://schemas.microsoft.com/office/drawing/2014/main" id="{B765AEB3-4002-090F-4E57-4DF94F581C6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2270" y="2777047"/>
            <a:ext cx="4915562" cy="1702189"/>
          </a:xfrm>
          <a:prstGeom prst="rect">
            <a:avLst/>
          </a:prstGeom>
          <a:ln>
            <a:solidFill>
              <a:schemeClr val="tx1"/>
            </a:solidFill>
          </a:ln>
        </p:spPr>
      </p:pic>
      <p:pic>
        <p:nvPicPr>
          <p:cNvPr id="5" name="Picture 4">
            <a:extLst>
              <a:ext uri="{FF2B5EF4-FFF2-40B4-BE49-F238E27FC236}">
                <a16:creationId xmlns:a16="http://schemas.microsoft.com/office/drawing/2014/main" id="{A1EA2CCA-9027-2269-B494-96F2D128E4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057513"/>
            <a:ext cx="4778256" cy="5141255"/>
          </a:xfrm>
          <a:prstGeom prst="rect">
            <a:avLst/>
          </a:prstGeom>
        </p:spPr>
      </p:pic>
      <p:sp>
        <p:nvSpPr>
          <p:cNvPr id="6" name="Triangle 5">
            <a:extLst>
              <a:ext uri="{FF2B5EF4-FFF2-40B4-BE49-F238E27FC236}">
                <a16:creationId xmlns:a16="http://schemas.microsoft.com/office/drawing/2014/main" id="{9FB18587-1B75-A847-1626-6B5B50BC708F}"/>
              </a:ext>
            </a:extLst>
          </p:cNvPr>
          <p:cNvSpPr/>
          <p:nvPr/>
        </p:nvSpPr>
        <p:spPr>
          <a:xfrm rot="5400000">
            <a:off x="584290" y="5279694"/>
            <a:ext cx="507819" cy="396135"/>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4">
            <a:extLst>
              <a:ext uri="{FF2B5EF4-FFF2-40B4-BE49-F238E27FC236}">
                <a16:creationId xmlns:a16="http://schemas.microsoft.com/office/drawing/2014/main" id="{21F6E50C-1475-8624-87E3-6B26A331726D}"/>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3281379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CBCD9-5827-3D2F-CDA2-60A881DC4103}"/>
              </a:ext>
            </a:extLst>
          </p:cNvPr>
          <p:cNvSpPr>
            <a:spLocks noGrp="1"/>
          </p:cNvSpPr>
          <p:nvPr>
            <p:ph type="title"/>
          </p:nvPr>
        </p:nvSpPr>
        <p:spPr/>
        <p:txBody>
          <a:bodyPr/>
          <a:lstStyle/>
          <a:p>
            <a:r>
              <a:rPr lang="en-US" dirty="0"/>
              <a:t>AI still confidently lies.</a:t>
            </a:r>
          </a:p>
        </p:txBody>
      </p:sp>
      <p:pic>
        <p:nvPicPr>
          <p:cNvPr id="3" name="Picture 2">
            <a:extLst>
              <a:ext uri="{FF2B5EF4-FFF2-40B4-BE49-F238E27FC236}">
                <a16:creationId xmlns:a16="http://schemas.microsoft.com/office/drawing/2014/main" id="{C70C78DD-4B3D-AB0C-C3C3-FB2EF2C1C8A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6560" y="1775958"/>
            <a:ext cx="5505020" cy="2175257"/>
          </a:xfrm>
          <a:prstGeom prst="rect">
            <a:avLst/>
          </a:prstGeom>
        </p:spPr>
      </p:pic>
      <p:pic>
        <p:nvPicPr>
          <p:cNvPr id="4" name="Picture 3">
            <a:extLst>
              <a:ext uri="{FF2B5EF4-FFF2-40B4-BE49-F238E27FC236}">
                <a16:creationId xmlns:a16="http://schemas.microsoft.com/office/drawing/2014/main" id="{352F7C89-9660-2760-C0CC-B3C5632CCB2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63085" y="2118926"/>
            <a:ext cx="4612355" cy="2093844"/>
          </a:xfrm>
          <a:prstGeom prst="rect">
            <a:avLst/>
          </a:prstGeom>
        </p:spPr>
      </p:pic>
      <p:sp>
        <p:nvSpPr>
          <p:cNvPr id="5" name="Rectangle 4">
            <a:extLst>
              <a:ext uri="{FF2B5EF4-FFF2-40B4-BE49-F238E27FC236}">
                <a16:creationId xmlns:a16="http://schemas.microsoft.com/office/drawing/2014/main" id="{69BF73BA-F8EC-587D-13AA-D89F91D34E7F}"/>
              </a:ext>
            </a:extLst>
          </p:cNvPr>
          <p:cNvSpPr/>
          <p:nvPr/>
        </p:nvSpPr>
        <p:spPr>
          <a:xfrm>
            <a:off x="1729212" y="2625505"/>
            <a:ext cx="2489703" cy="22675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8D19E2CB-EF88-90F8-CC36-B9C21B0696A7}"/>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2120577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93363-A36E-E54B-BFA3-76D3C3ACFB5C}"/>
              </a:ext>
            </a:extLst>
          </p:cNvPr>
          <p:cNvSpPr>
            <a:spLocks noGrp="1"/>
          </p:cNvSpPr>
          <p:nvPr>
            <p:ph type="title"/>
          </p:nvPr>
        </p:nvSpPr>
        <p:spPr/>
        <p:txBody>
          <a:bodyPr/>
          <a:lstStyle/>
          <a:p>
            <a:r>
              <a:rPr lang="en-US" dirty="0"/>
              <a:t>AI has no self-awareness</a:t>
            </a:r>
          </a:p>
        </p:txBody>
      </p:sp>
      <p:pic>
        <p:nvPicPr>
          <p:cNvPr id="3" name="Picture 2" descr="A slice of pizza on a black surface&#10;&#10;Description automatically generated">
            <a:extLst>
              <a:ext uri="{FF2B5EF4-FFF2-40B4-BE49-F238E27FC236}">
                <a16:creationId xmlns:a16="http://schemas.microsoft.com/office/drawing/2014/main" id="{7AD70C93-95BA-7E91-49B0-55760CB8BC6E}"/>
              </a:ext>
            </a:extLst>
          </p:cNvPr>
          <p:cNvPicPr>
            <a:picLocks noChangeAspect="1"/>
          </p:cNvPicPr>
          <p:nvPr/>
        </p:nvPicPr>
        <p:blipFill>
          <a:blip r:embed="rId2"/>
          <a:stretch>
            <a:fillRect/>
          </a:stretch>
        </p:blipFill>
        <p:spPr>
          <a:xfrm>
            <a:off x="386737" y="2205079"/>
            <a:ext cx="3218597" cy="3344709"/>
          </a:xfrm>
          <a:prstGeom prst="rect">
            <a:avLst/>
          </a:prstGeom>
        </p:spPr>
      </p:pic>
      <p:pic>
        <p:nvPicPr>
          <p:cNvPr id="4" name="Picture 3" descr="A screenshot of a text&#10;&#10;Description automatically generated">
            <a:extLst>
              <a:ext uri="{FF2B5EF4-FFF2-40B4-BE49-F238E27FC236}">
                <a16:creationId xmlns:a16="http://schemas.microsoft.com/office/drawing/2014/main" id="{BBF4075E-4D55-610D-FF78-A04DF66B9086}"/>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110862" y="2562476"/>
            <a:ext cx="3580888" cy="2629913"/>
          </a:xfrm>
          <a:prstGeom prst="rect">
            <a:avLst/>
          </a:prstGeom>
        </p:spPr>
      </p:pic>
      <p:pic>
        <p:nvPicPr>
          <p:cNvPr id="5" name="Picture 4" descr="A screenshot of a pizza&#10;&#10;Description automatically generated">
            <a:extLst>
              <a:ext uri="{FF2B5EF4-FFF2-40B4-BE49-F238E27FC236}">
                <a16:creationId xmlns:a16="http://schemas.microsoft.com/office/drawing/2014/main" id="{B38CFF05-2EB0-CC20-E4CA-D314D0E93521}"/>
              </a:ext>
            </a:extLst>
          </p:cNvPr>
          <p:cNvPicPr>
            <a:picLocks noChangeAspect="1"/>
          </p:cNvPicPr>
          <p:nvPr/>
        </p:nvPicPr>
        <p:blipFill>
          <a:blip r:embed="rId4" cstate="hqprint">
            <a:extLst>
              <a:ext uri="{28A0092B-C50C-407E-A947-70E740481C1C}">
                <a14:useLocalDpi xmlns:a14="http://schemas.microsoft.com/office/drawing/2010/main"/>
              </a:ext>
            </a:extLst>
          </a:blip>
          <a:srcRect/>
          <a:stretch/>
        </p:blipFill>
        <p:spPr>
          <a:xfrm>
            <a:off x="8820197" y="1582411"/>
            <a:ext cx="3189879" cy="4596451"/>
          </a:xfrm>
          <a:prstGeom prst="rect">
            <a:avLst/>
          </a:prstGeom>
        </p:spPr>
      </p:pic>
      <p:sp>
        <p:nvSpPr>
          <p:cNvPr id="6" name="Footer Placeholder 4">
            <a:extLst>
              <a:ext uri="{FF2B5EF4-FFF2-40B4-BE49-F238E27FC236}">
                <a16:creationId xmlns:a16="http://schemas.microsoft.com/office/drawing/2014/main" id="{76779DBC-6D4A-BDC7-C66C-504BCD4FCA15}"/>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12939319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C0FAF-A300-1628-DC2D-5F327375C3DD}"/>
              </a:ext>
            </a:extLst>
          </p:cNvPr>
          <p:cNvSpPr>
            <a:spLocks noGrp="1"/>
          </p:cNvSpPr>
          <p:nvPr>
            <p:ph type="title"/>
          </p:nvPr>
        </p:nvSpPr>
        <p:spPr/>
        <p:txBody>
          <a:bodyPr/>
          <a:lstStyle/>
          <a:p>
            <a:r>
              <a:rPr lang="en-US" dirty="0"/>
              <a:t>And new ways of exploiting models are discovered daily </a:t>
            </a:r>
          </a:p>
        </p:txBody>
      </p:sp>
      <p:pic>
        <p:nvPicPr>
          <p:cNvPr id="4" name="Picture 3">
            <a:extLst>
              <a:ext uri="{FF2B5EF4-FFF2-40B4-BE49-F238E27FC236}">
                <a16:creationId xmlns:a16="http://schemas.microsoft.com/office/drawing/2014/main" id="{B60E7927-A3E4-ECD9-2BC9-0AF8E4092209}"/>
              </a:ext>
            </a:extLst>
          </p:cNvPr>
          <p:cNvPicPr>
            <a:picLocks noChangeAspect="1"/>
          </p:cNvPicPr>
          <p:nvPr/>
        </p:nvPicPr>
        <p:blipFill>
          <a:blip r:embed="rId2" cstate="hqprint">
            <a:extLst>
              <a:ext uri="{28A0092B-C50C-407E-A947-70E740481C1C}">
                <a14:useLocalDpi xmlns:a14="http://schemas.microsoft.com/office/drawing/2010/main"/>
              </a:ext>
            </a:extLst>
          </a:blip>
          <a:srcRect l="-314"/>
          <a:stretch/>
        </p:blipFill>
        <p:spPr>
          <a:xfrm>
            <a:off x="-19679" y="1224643"/>
            <a:ext cx="4108631" cy="259504"/>
          </a:xfrm>
          <a:prstGeom prst="rect">
            <a:avLst/>
          </a:prstGeom>
        </p:spPr>
      </p:pic>
      <p:pic>
        <p:nvPicPr>
          <p:cNvPr id="5" name="Picture 4">
            <a:extLst>
              <a:ext uri="{FF2B5EF4-FFF2-40B4-BE49-F238E27FC236}">
                <a16:creationId xmlns:a16="http://schemas.microsoft.com/office/drawing/2014/main" id="{27A3E43E-4D76-A6FF-B7F3-083790F527D9}"/>
              </a:ext>
            </a:extLst>
          </p:cNvPr>
          <p:cNvPicPr>
            <a:picLocks noChangeAspect="1"/>
          </p:cNvPicPr>
          <p:nvPr/>
        </p:nvPicPr>
        <p:blipFill>
          <a:blip r:embed="rId3"/>
          <a:stretch>
            <a:fillRect/>
          </a:stretch>
        </p:blipFill>
        <p:spPr>
          <a:xfrm>
            <a:off x="2496910" y="1568223"/>
            <a:ext cx="3442608" cy="358957"/>
          </a:xfrm>
          <a:prstGeom prst="rect">
            <a:avLst/>
          </a:prstGeom>
        </p:spPr>
      </p:pic>
      <p:pic>
        <p:nvPicPr>
          <p:cNvPr id="6" name="Picture 5">
            <a:extLst>
              <a:ext uri="{FF2B5EF4-FFF2-40B4-BE49-F238E27FC236}">
                <a16:creationId xmlns:a16="http://schemas.microsoft.com/office/drawing/2014/main" id="{97463E04-616C-C769-ABFB-F241CC0A4C02}"/>
              </a:ext>
            </a:extLst>
          </p:cNvPr>
          <p:cNvPicPr>
            <a:picLocks noChangeAspect="1"/>
          </p:cNvPicPr>
          <p:nvPr/>
        </p:nvPicPr>
        <p:blipFill>
          <a:blip r:embed="rId4"/>
          <a:stretch>
            <a:fillRect/>
          </a:stretch>
        </p:blipFill>
        <p:spPr>
          <a:xfrm>
            <a:off x="5042808" y="2071688"/>
            <a:ext cx="4188279" cy="358957"/>
          </a:xfrm>
          <a:prstGeom prst="rect">
            <a:avLst/>
          </a:prstGeom>
        </p:spPr>
      </p:pic>
      <p:pic>
        <p:nvPicPr>
          <p:cNvPr id="7" name="Picture 6">
            <a:extLst>
              <a:ext uri="{FF2B5EF4-FFF2-40B4-BE49-F238E27FC236}">
                <a16:creationId xmlns:a16="http://schemas.microsoft.com/office/drawing/2014/main" id="{16E1F4F5-280D-ECA6-3972-A5E4E66BC1CF}"/>
              </a:ext>
            </a:extLst>
          </p:cNvPr>
          <p:cNvPicPr>
            <a:picLocks noChangeAspect="1"/>
          </p:cNvPicPr>
          <p:nvPr/>
        </p:nvPicPr>
        <p:blipFill>
          <a:blip r:embed="rId5"/>
          <a:stretch>
            <a:fillRect/>
          </a:stretch>
        </p:blipFill>
        <p:spPr>
          <a:xfrm>
            <a:off x="7080478" y="2561545"/>
            <a:ext cx="5106761" cy="358957"/>
          </a:xfrm>
          <a:prstGeom prst="rect">
            <a:avLst/>
          </a:prstGeom>
        </p:spPr>
      </p:pic>
      <p:cxnSp>
        <p:nvCxnSpPr>
          <p:cNvPr id="8" name="Straight Arrow Connector 7">
            <a:extLst>
              <a:ext uri="{FF2B5EF4-FFF2-40B4-BE49-F238E27FC236}">
                <a16:creationId xmlns:a16="http://schemas.microsoft.com/office/drawing/2014/main" id="{3BF1793B-EDCA-FF0C-B68D-1D9CB8320156}"/>
              </a:ext>
            </a:extLst>
          </p:cNvPr>
          <p:cNvCxnSpPr/>
          <p:nvPr/>
        </p:nvCxnSpPr>
        <p:spPr>
          <a:xfrm>
            <a:off x="610961" y="1522639"/>
            <a:ext cx="2722" cy="791935"/>
          </a:xfrm>
          <a:prstGeom prst="straightConnector1">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50F19D8-9AD0-4F21-408C-4C53FFAC951B}"/>
              </a:ext>
            </a:extLst>
          </p:cNvPr>
          <p:cNvCxnSpPr>
            <a:cxnSpLocks/>
          </p:cNvCxnSpPr>
          <p:nvPr/>
        </p:nvCxnSpPr>
        <p:spPr>
          <a:xfrm>
            <a:off x="3046639" y="1862818"/>
            <a:ext cx="2722" cy="791935"/>
          </a:xfrm>
          <a:prstGeom prst="straightConnector1">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B144899-6474-DC74-F904-D95BE7124B3A}"/>
              </a:ext>
            </a:extLst>
          </p:cNvPr>
          <p:cNvCxnSpPr>
            <a:cxnSpLocks/>
          </p:cNvCxnSpPr>
          <p:nvPr/>
        </p:nvCxnSpPr>
        <p:spPr>
          <a:xfrm>
            <a:off x="5631997" y="2434317"/>
            <a:ext cx="2722" cy="791935"/>
          </a:xfrm>
          <a:prstGeom prst="straightConnector1">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C910579-82B4-D181-C180-94CE23E4EB51}"/>
              </a:ext>
            </a:extLst>
          </p:cNvPr>
          <p:cNvCxnSpPr>
            <a:cxnSpLocks/>
          </p:cNvCxnSpPr>
          <p:nvPr/>
        </p:nvCxnSpPr>
        <p:spPr>
          <a:xfrm>
            <a:off x="8353425" y="2828924"/>
            <a:ext cx="2722" cy="791935"/>
          </a:xfrm>
          <a:prstGeom prst="straightConnector1">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2" name="Picture 11" descr="A building with neon lights&#10;&#10;Description automatically generated">
            <a:extLst>
              <a:ext uri="{FF2B5EF4-FFF2-40B4-BE49-F238E27FC236}">
                <a16:creationId xmlns:a16="http://schemas.microsoft.com/office/drawing/2014/main" id="{1997CA5B-194C-521D-0A5F-845CB0DE41ED}"/>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06136" y="2228850"/>
            <a:ext cx="2291443" cy="2291443"/>
          </a:xfrm>
          <a:prstGeom prst="rect">
            <a:avLst/>
          </a:prstGeom>
        </p:spPr>
      </p:pic>
      <p:pic>
        <p:nvPicPr>
          <p:cNvPr id="13" name="Picture 12" descr="A person lying on the ground in front of a fast food restaurant&#10;&#10;Description automatically generated">
            <a:extLst>
              <a:ext uri="{FF2B5EF4-FFF2-40B4-BE49-F238E27FC236}">
                <a16:creationId xmlns:a16="http://schemas.microsoft.com/office/drawing/2014/main" id="{4611EB91-1BEA-F0AC-78C7-380C8DC70E16}"/>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2569029" y="2650671"/>
            <a:ext cx="2291443" cy="2291443"/>
          </a:xfrm>
          <a:prstGeom prst="rect">
            <a:avLst/>
          </a:prstGeom>
        </p:spPr>
      </p:pic>
      <p:pic>
        <p:nvPicPr>
          <p:cNvPr id="14" name="Picture 13" descr="A person lying on the ground next to a dog in front of a fast food restaurant&#10;&#10;Description automatically generated">
            <a:extLst>
              <a:ext uri="{FF2B5EF4-FFF2-40B4-BE49-F238E27FC236}">
                <a16:creationId xmlns:a16="http://schemas.microsoft.com/office/drawing/2014/main" id="{6FA3E20D-C975-B60E-801D-2611274AF58C}"/>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8052707" y="3222171"/>
            <a:ext cx="3543300" cy="3475265"/>
          </a:xfrm>
          <a:prstGeom prst="rect">
            <a:avLst/>
          </a:prstGeom>
        </p:spPr>
      </p:pic>
      <p:pic>
        <p:nvPicPr>
          <p:cNvPr id="15" name="Picture 14" descr="A person lying on the ground next to a building with a dog&#10;&#10;Description automatically generated">
            <a:extLst>
              <a:ext uri="{FF2B5EF4-FFF2-40B4-BE49-F238E27FC236}">
                <a16:creationId xmlns:a16="http://schemas.microsoft.com/office/drawing/2014/main" id="{5F596265-3BFD-0875-6D35-F4A6FCAE7B3B}"/>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5045528" y="3154136"/>
            <a:ext cx="2291443" cy="2291443"/>
          </a:xfrm>
          <a:prstGeom prst="rect">
            <a:avLst/>
          </a:prstGeom>
        </p:spPr>
      </p:pic>
      <p:sp>
        <p:nvSpPr>
          <p:cNvPr id="16" name="Footer Placeholder 4">
            <a:extLst>
              <a:ext uri="{FF2B5EF4-FFF2-40B4-BE49-F238E27FC236}">
                <a16:creationId xmlns:a16="http://schemas.microsoft.com/office/drawing/2014/main" id="{C398CAB2-345F-175D-183F-EFAA51D3CF9C}"/>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16484227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5E1F4-DC66-F7D4-B158-3853F29B63B4}"/>
              </a:ext>
            </a:extLst>
          </p:cNvPr>
          <p:cNvSpPr>
            <a:spLocks noGrp="1"/>
          </p:cNvSpPr>
          <p:nvPr>
            <p:ph type="title"/>
          </p:nvPr>
        </p:nvSpPr>
        <p:spPr/>
        <p:txBody>
          <a:bodyPr/>
          <a:lstStyle/>
          <a:p>
            <a:r>
              <a:rPr lang="en-US" dirty="0"/>
              <a:t>”Correct” system behavior isn’t always clear</a:t>
            </a:r>
          </a:p>
        </p:txBody>
      </p:sp>
      <p:pic>
        <p:nvPicPr>
          <p:cNvPr id="4" name="Picture 3">
            <a:extLst>
              <a:ext uri="{FF2B5EF4-FFF2-40B4-BE49-F238E27FC236}">
                <a16:creationId xmlns:a16="http://schemas.microsoft.com/office/drawing/2014/main" id="{209096ED-450D-6BB2-E0F3-97A31B54DB32}"/>
              </a:ext>
            </a:extLst>
          </p:cNvPr>
          <p:cNvPicPr>
            <a:picLocks noChangeAspect="1"/>
          </p:cNvPicPr>
          <p:nvPr/>
        </p:nvPicPr>
        <p:blipFill>
          <a:blip r:embed="rId2"/>
          <a:stretch>
            <a:fillRect/>
          </a:stretch>
        </p:blipFill>
        <p:spPr>
          <a:xfrm>
            <a:off x="467544" y="1555443"/>
            <a:ext cx="5154167" cy="1520480"/>
          </a:xfrm>
          <a:prstGeom prst="rect">
            <a:avLst/>
          </a:prstGeom>
          <a:noFill/>
          <a:ln>
            <a:solidFill>
              <a:schemeClr val="accent1"/>
            </a:solidFill>
          </a:ln>
        </p:spPr>
      </p:pic>
      <p:pic>
        <p:nvPicPr>
          <p:cNvPr id="5" name="Picture 4">
            <a:extLst>
              <a:ext uri="{FF2B5EF4-FFF2-40B4-BE49-F238E27FC236}">
                <a16:creationId xmlns:a16="http://schemas.microsoft.com/office/drawing/2014/main" id="{240658D7-3877-DF4F-B2D7-18EA34C6CB7C}"/>
              </a:ext>
            </a:extLst>
          </p:cNvPr>
          <p:cNvPicPr>
            <a:picLocks noChangeAspect="1"/>
          </p:cNvPicPr>
          <p:nvPr/>
        </p:nvPicPr>
        <p:blipFill>
          <a:blip r:embed="rId3"/>
          <a:stretch>
            <a:fillRect/>
          </a:stretch>
        </p:blipFill>
        <p:spPr>
          <a:xfrm>
            <a:off x="438586" y="3594913"/>
            <a:ext cx="5212082" cy="2606040"/>
          </a:xfrm>
          <a:prstGeom prst="rect">
            <a:avLst/>
          </a:prstGeom>
          <a:noFill/>
          <a:ln>
            <a:solidFill>
              <a:schemeClr val="accent1"/>
            </a:solidFill>
          </a:ln>
        </p:spPr>
      </p:pic>
      <p:pic>
        <p:nvPicPr>
          <p:cNvPr id="6" name="Picture 5">
            <a:extLst>
              <a:ext uri="{FF2B5EF4-FFF2-40B4-BE49-F238E27FC236}">
                <a16:creationId xmlns:a16="http://schemas.microsoft.com/office/drawing/2014/main" id="{24FC8487-1AC6-D2FE-2BD6-3CBB23711438}"/>
              </a:ext>
            </a:extLst>
          </p:cNvPr>
          <p:cNvPicPr>
            <a:picLocks noChangeAspect="1"/>
          </p:cNvPicPr>
          <p:nvPr/>
        </p:nvPicPr>
        <p:blipFill>
          <a:blip r:embed="rId4"/>
          <a:stretch>
            <a:fillRect/>
          </a:stretch>
        </p:blipFill>
        <p:spPr>
          <a:xfrm>
            <a:off x="6096000" y="3008746"/>
            <a:ext cx="5390061" cy="934693"/>
          </a:xfrm>
          <a:prstGeom prst="rect">
            <a:avLst/>
          </a:prstGeom>
          <a:ln>
            <a:solidFill>
              <a:schemeClr val="accent1"/>
            </a:solidFill>
          </a:ln>
        </p:spPr>
      </p:pic>
      <p:sp>
        <p:nvSpPr>
          <p:cNvPr id="7" name="TextBox 6">
            <a:extLst>
              <a:ext uri="{FF2B5EF4-FFF2-40B4-BE49-F238E27FC236}">
                <a16:creationId xmlns:a16="http://schemas.microsoft.com/office/drawing/2014/main" id="{314F003C-5A9E-9458-635C-AAC06ED7AC16}"/>
              </a:ext>
            </a:extLst>
          </p:cNvPr>
          <p:cNvSpPr txBox="1"/>
          <p:nvPr/>
        </p:nvSpPr>
        <p:spPr>
          <a:xfrm>
            <a:off x="467544" y="1253913"/>
            <a:ext cx="914400" cy="410192"/>
          </a:xfrm>
          <a:prstGeom prst="rect">
            <a:avLst/>
          </a:prstGeom>
          <a:noFill/>
        </p:spPr>
        <p:txBody>
          <a:bodyPr wrap="none" lIns="0" tIns="0" rIns="0" bIns="0" rtlCol="0">
            <a:noAutofit/>
          </a:bodyPr>
          <a:lstStyle/>
          <a:p>
            <a:pPr algn="l" defTabSz="228600">
              <a:spcAft>
                <a:spcPts val="1200"/>
              </a:spcAft>
            </a:pPr>
            <a:r>
              <a:rPr lang="en-US" noProof="0" dirty="0"/>
              <a:t>“Punt”</a:t>
            </a:r>
          </a:p>
        </p:txBody>
      </p:sp>
      <p:sp>
        <p:nvSpPr>
          <p:cNvPr id="8" name="TextBox 7">
            <a:extLst>
              <a:ext uri="{FF2B5EF4-FFF2-40B4-BE49-F238E27FC236}">
                <a16:creationId xmlns:a16="http://schemas.microsoft.com/office/drawing/2014/main" id="{02959516-63C2-7DE6-9913-0F72C9AEF12D}"/>
              </a:ext>
            </a:extLst>
          </p:cNvPr>
          <p:cNvSpPr txBox="1"/>
          <p:nvPr/>
        </p:nvSpPr>
        <p:spPr>
          <a:xfrm>
            <a:off x="438586" y="3270997"/>
            <a:ext cx="914400" cy="410192"/>
          </a:xfrm>
          <a:prstGeom prst="rect">
            <a:avLst/>
          </a:prstGeom>
          <a:noFill/>
        </p:spPr>
        <p:txBody>
          <a:bodyPr wrap="none" lIns="0" tIns="0" rIns="0" bIns="0" rtlCol="0">
            <a:noAutofit/>
          </a:bodyPr>
          <a:lstStyle/>
          <a:p>
            <a:pPr algn="l" defTabSz="228600">
              <a:spcAft>
                <a:spcPts val="1200"/>
              </a:spcAft>
            </a:pPr>
            <a:r>
              <a:rPr lang="en-US" noProof="0" dirty="0"/>
              <a:t>Creativity/“Guess”</a:t>
            </a:r>
          </a:p>
        </p:txBody>
      </p:sp>
      <p:sp>
        <p:nvSpPr>
          <p:cNvPr id="9" name="TextBox 8">
            <a:extLst>
              <a:ext uri="{FF2B5EF4-FFF2-40B4-BE49-F238E27FC236}">
                <a16:creationId xmlns:a16="http://schemas.microsoft.com/office/drawing/2014/main" id="{DCB208CF-3E36-AFA3-F8C4-9670E459ED3C}"/>
              </a:ext>
            </a:extLst>
          </p:cNvPr>
          <p:cNvSpPr txBox="1"/>
          <p:nvPr/>
        </p:nvSpPr>
        <p:spPr>
          <a:xfrm>
            <a:off x="6056122" y="2665731"/>
            <a:ext cx="914400" cy="410192"/>
          </a:xfrm>
          <a:prstGeom prst="rect">
            <a:avLst/>
          </a:prstGeom>
          <a:noFill/>
        </p:spPr>
        <p:txBody>
          <a:bodyPr wrap="none" lIns="0" tIns="0" rIns="0" bIns="0" rtlCol="0">
            <a:noAutofit/>
          </a:bodyPr>
          <a:lstStyle/>
          <a:p>
            <a:pPr algn="l" defTabSz="228600">
              <a:spcAft>
                <a:spcPts val="1200"/>
              </a:spcAft>
            </a:pPr>
            <a:r>
              <a:rPr lang="en-US" noProof="0" dirty="0"/>
              <a:t>User Education to improve prompt skills</a:t>
            </a:r>
          </a:p>
        </p:txBody>
      </p:sp>
      <p:sp>
        <p:nvSpPr>
          <p:cNvPr id="10" name="Footer Placeholder 4">
            <a:extLst>
              <a:ext uri="{FF2B5EF4-FFF2-40B4-BE49-F238E27FC236}">
                <a16:creationId xmlns:a16="http://schemas.microsoft.com/office/drawing/2014/main" id="{E400FFC3-A642-4A0D-7786-C88B04C69292}"/>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22549005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90C35-DBF2-8DD5-8C99-03A644063277}"/>
              </a:ext>
            </a:extLst>
          </p:cNvPr>
          <p:cNvSpPr>
            <a:spLocks noGrp="1"/>
          </p:cNvSpPr>
          <p:nvPr>
            <p:ph type="title"/>
          </p:nvPr>
        </p:nvSpPr>
        <p:spPr/>
        <p:txBody>
          <a:bodyPr>
            <a:normAutofit/>
          </a:bodyPr>
          <a:lstStyle/>
          <a:p>
            <a:r>
              <a:rPr lang="en-US" sz="5000" dirty="0"/>
              <a:t>As a business leader you need to understand risk to your organization</a:t>
            </a:r>
          </a:p>
        </p:txBody>
      </p:sp>
      <p:sp>
        <p:nvSpPr>
          <p:cNvPr id="3" name="Text Placeholder 2">
            <a:extLst>
              <a:ext uri="{FF2B5EF4-FFF2-40B4-BE49-F238E27FC236}">
                <a16:creationId xmlns:a16="http://schemas.microsoft.com/office/drawing/2014/main" id="{BE727BF2-D22D-AE73-830E-BE6B28674C3C}"/>
              </a:ext>
            </a:extLst>
          </p:cNvPr>
          <p:cNvSpPr>
            <a:spLocks noGrp="1"/>
          </p:cNvSpPr>
          <p:nvPr>
            <p:ph type="body" idx="1"/>
          </p:nvPr>
        </p:nvSpPr>
        <p:spPr/>
        <p:txBody>
          <a:bodyPr/>
          <a:lstStyle/>
          <a:p>
            <a:endParaRPr lang="en-US"/>
          </a:p>
        </p:txBody>
      </p:sp>
      <p:sp>
        <p:nvSpPr>
          <p:cNvPr id="4" name="Footer Placeholder 4">
            <a:extLst>
              <a:ext uri="{FF2B5EF4-FFF2-40B4-BE49-F238E27FC236}">
                <a16:creationId xmlns:a16="http://schemas.microsoft.com/office/drawing/2014/main" id="{23F8AE39-788D-73D5-CEEC-09EBB0980285}"/>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15152618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6001A-2338-6BBC-56F8-7B7461A9573A}"/>
              </a:ext>
            </a:extLst>
          </p:cNvPr>
          <p:cNvSpPr>
            <a:spLocks noGrp="1"/>
          </p:cNvSpPr>
          <p:nvPr>
            <p:ph type="title"/>
          </p:nvPr>
        </p:nvSpPr>
        <p:spPr/>
        <p:txBody>
          <a:bodyPr/>
          <a:lstStyle/>
          <a:p>
            <a:endParaRPr lang="en-US"/>
          </a:p>
        </p:txBody>
      </p:sp>
      <p:sp>
        <p:nvSpPr>
          <p:cNvPr id="3" name="TextBox 2">
            <a:extLst>
              <a:ext uri="{FF2B5EF4-FFF2-40B4-BE49-F238E27FC236}">
                <a16:creationId xmlns:a16="http://schemas.microsoft.com/office/drawing/2014/main" id="{6A09F86F-9455-AE59-0B33-0B57D7456DC3}"/>
              </a:ext>
            </a:extLst>
          </p:cNvPr>
          <p:cNvSpPr txBox="1"/>
          <p:nvPr/>
        </p:nvSpPr>
        <p:spPr>
          <a:xfrm>
            <a:off x="5260063" y="2589291"/>
            <a:ext cx="2706986" cy="1015663"/>
          </a:xfrm>
          <a:prstGeom prst="rect">
            <a:avLst/>
          </a:prstGeom>
          <a:noFill/>
        </p:spPr>
        <p:txBody>
          <a:bodyPr wrap="square" rtlCol="0">
            <a:spAutoFit/>
          </a:bodyPr>
          <a:lstStyle/>
          <a:p>
            <a:pPr algn="ctr"/>
            <a:r>
              <a:rPr lang="en-US" sz="6000" dirty="0">
                <a:solidFill>
                  <a:schemeClr val="accent1"/>
                </a:solidFill>
                <a:latin typeface="Arial" panose="020B0604020202020204" pitchFamily="34" charset="0"/>
                <a:cs typeface="Arial" panose="020B0604020202020204" pitchFamily="34" charset="0"/>
              </a:rPr>
              <a:t>95%</a:t>
            </a:r>
          </a:p>
        </p:txBody>
      </p:sp>
      <p:sp>
        <p:nvSpPr>
          <p:cNvPr id="4" name="TextBox 3">
            <a:extLst>
              <a:ext uri="{FF2B5EF4-FFF2-40B4-BE49-F238E27FC236}">
                <a16:creationId xmlns:a16="http://schemas.microsoft.com/office/drawing/2014/main" id="{60475B73-A197-8ADF-71F4-3B227F232F71}"/>
              </a:ext>
            </a:extLst>
          </p:cNvPr>
          <p:cNvSpPr txBox="1"/>
          <p:nvPr/>
        </p:nvSpPr>
        <p:spPr>
          <a:xfrm>
            <a:off x="4291342" y="3720973"/>
            <a:ext cx="4644427" cy="923330"/>
          </a:xfrm>
          <a:prstGeom prst="rect">
            <a:avLst/>
          </a:prstGeom>
          <a:noFill/>
        </p:spPr>
        <p:txBody>
          <a:bodyPr wrap="square" rtlCol="0">
            <a:spAutoFit/>
          </a:bodyPr>
          <a:lstStyle/>
          <a:p>
            <a:pPr algn="ctr"/>
            <a:r>
              <a:rPr lang="en-US" b="1" i="0" u="none" strike="noStrike" dirty="0">
                <a:solidFill>
                  <a:schemeClr val="accent1"/>
                </a:solidFill>
                <a:effectLst/>
                <a:latin typeface="Arial" panose="020B0604020202020204" pitchFamily="34" charset="0"/>
                <a:cs typeface="Arial" panose="020B0604020202020204" pitchFamily="34" charset="0"/>
              </a:rPr>
              <a:t>of C-suite leaders planning to increase their organization’s spending on Gen AI</a:t>
            </a:r>
            <a:endParaRPr lang="en-US" dirty="0">
              <a:solidFill>
                <a:schemeClr val="accent1"/>
              </a:solidFill>
              <a:latin typeface="Arial" panose="020B0604020202020204" pitchFamily="34" charset="0"/>
              <a:cs typeface="Arial" panose="020B0604020202020204" pitchFamily="34" charset="0"/>
            </a:endParaRPr>
          </a:p>
          <a:p>
            <a:pPr algn="ctr"/>
            <a:endParaRPr lang="en-US" dirty="0">
              <a:solidFill>
                <a:schemeClr val="accent1"/>
              </a:solidFill>
              <a:latin typeface="Arial" panose="020B0604020202020204" pitchFamily="34" charset="0"/>
              <a:cs typeface="Arial" panose="020B0604020202020204" pitchFamily="34" charset="0"/>
            </a:endParaRPr>
          </a:p>
        </p:txBody>
      </p:sp>
      <p:sp>
        <p:nvSpPr>
          <p:cNvPr id="5" name="Footer Placeholder 4">
            <a:extLst>
              <a:ext uri="{FF2B5EF4-FFF2-40B4-BE49-F238E27FC236}">
                <a16:creationId xmlns:a16="http://schemas.microsoft.com/office/drawing/2014/main" id="{A88BEDEA-BF6C-6ADA-97D0-F9C4DD5091B2}"/>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32415801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D6DE7-AE24-8E2B-610B-286F12F4168E}"/>
              </a:ext>
            </a:extLst>
          </p:cNvPr>
          <p:cNvSpPr>
            <a:spLocks noGrp="1"/>
          </p:cNvSpPr>
          <p:nvPr>
            <p:ph type="title"/>
          </p:nvPr>
        </p:nvSpPr>
        <p:spPr/>
        <p:txBody>
          <a:bodyPr/>
          <a:lstStyle/>
          <a:p>
            <a:endParaRPr lang="en-US"/>
          </a:p>
        </p:txBody>
      </p:sp>
      <p:sp>
        <p:nvSpPr>
          <p:cNvPr id="3" name="TextBox 2">
            <a:extLst>
              <a:ext uri="{FF2B5EF4-FFF2-40B4-BE49-F238E27FC236}">
                <a16:creationId xmlns:a16="http://schemas.microsoft.com/office/drawing/2014/main" id="{40E6BA9C-5833-6E37-E59A-536796366D1E}"/>
              </a:ext>
            </a:extLst>
          </p:cNvPr>
          <p:cNvSpPr txBox="1"/>
          <p:nvPr/>
        </p:nvSpPr>
        <p:spPr>
          <a:xfrm>
            <a:off x="2499360" y="2127505"/>
            <a:ext cx="914400" cy="914400"/>
          </a:xfrm>
          <a:prstGeom prst="rect">
            <a:avLst/>
          </a:prstGeom>
          <a:noFill/>
        </p:spPr>
        <p:txBody>
          <a:bodyPr wrap="none" lIns="0" tIns="0" rIns="0" bIns="0" rtlCol="0" anchor="ctr">
            <a:noAutofit/>
          </a:bodyPr>
          <a:lstStyle/>
          <a:p>
            <a:pPr algn="ctr" defTabSz="228600">
              <a:spcAft>
                <a:spcPts val="1200"/>
              </a:spcAft>
            </a:pPr>
            <a:r>
              <a:rPr lang="en-US" sz="8000" noProof="0" dirty="0">
                <a:solidFill>
                  <a:schemeClr val="accent1"/>
                </a:solidFill>
              </a:rPr>
              <a:t>33%</a:t>
            </a:r>
          </a:p>
        </p:txBody>
      </p:sp>
      <p:sp>
        <p:nvSpPr>
          <p:cNvPr id="4" name="TextBox 3">
            <a:extLst>
              <a:ext uri="{FF2B5EF4-FFF2-40B4-BE49-F238E27FC236}">
                <a16:creationId xmlns:a16="http://schemas.microsoft.com/office/drawing/2014/main" id="{9DFCD49A-AB1D-D277-75F7-4A6A97E96E0E}"/>
              </a:ext>
            </a:extLst>
          </p:cNvPr>
          <p:cNvSpPr txBox="1"/>
          <p:nvPr/>
        </p:nvSpPr>
        <p:spPr>
          <a:xfrm>
            <a:off x="865632" y="3730754"/>
            <a:ext cx="4181856" cy="865632"/>
          </a:xfrm>
          <a:prstGeom prst="rect">
            <a:avLst/>
          </a:prstGeom>
          <a:noFill/>
        </p:spPr>
        <p:txBody>
          <a:bodyPr wrap="square" lIns="0" tIns="0" rIns="0" bIns="0" rtlCol="0">
            <a:noAutofit/>
          </a:bodyPr>
          <a:lstStyle/>
          <a:p>
            <a:pPr algn="ctr" defTabSz="228600">
              <a:spcAft>
                <a:spcPts val="1200"/>
              </a:spcAft>
            </a:pPr>
            <a:r>
              <a:rPr lang="en-US" noProof="0" dirty="0"/>
              <a:t>Of AI projects will be abandoned after POC</a:t>
            </a:r>
          </a:p>
        </p:txBody>
      </p:sp>
      <p:sp>
        <p:nvSpPr>
          <p:cNvPr id="5" name="TextBox 4">
            <a:extLst>
              <a:ext uri="{FF2B5EF4-FFF2-40B4-BE49-F238E27FC236}">
                <a16:creationId xmlns:a16="http://schemas.microsoft.com/office/drawing/2014/main" id="{AF03652A-BA10-F9FB-1240-FD1165A9CA7A}"/>
              </a:ext>
            </a:extLst>
          </p:cNvPr>
          <p:cNvSpPr txBox="1"/>
          <p:nvPr/>
        </p:nvSpPr>
        <p:spPr>
          <a:xfrm>
            <a:off x="6095999" y="3730754"/>
            <a:ext cx="4181855" cy="865632"/>
          </a:xfrm>
          <a:prstGeom prst="rect">
            <a:avLst/>
          </a:prstGeom>
          <a:noFill/>
        </p:spPr>
        <p:txBody>
          <a:bodyPr wrap="square" lIns="0" tIns="0" rIns="0" bIns="0" rtlCol="0">
            <a:noAutofit/>
          </a:bodyPr>
          <a:lstStyle/>
          <a:p>
            <a:pPr algn="ctr" defTabSz="228600">
              <a:spcAft>
                <a:spcPts val="1200"/>
              </a:spcAft>
            </a:pPr>
            <a:r>
              <a:rPr lang="en-US" noProof="0" dirty="0"/>
              <a:t>Of AI projects fail</a:t>
            </a:r>
          </a:p>
        </p:txBody>
      </p:sp>
      <p:sp>
        <p:nvSpPr>
          <p:cNvPr id="6" name="TextBox 5">
            <a:extLst>
              <a:ext uri="{FF2B5EF4-FFF2-40B4-BE49-F238E27FC236}">
                <a16:creationId xmlns:a16="http://schemas.microsoft.com/office/drawing/2014/main" id="{E132D4D6-40AE-6B9F-10B0-A41C25506083}"/>
              </a:ext>
            </a:extLst>
          </p:cNvPr>
          <p:cNvSpPr txBox="1"/>
          <p:nvPr/>
        </p:nvSpPr>
        <p:spPr>
          <a:xfrm>
            <a:off x="7729728" y="2127505"/>
            <a:ext cx="914400" cy="914400"/>
          </a:xfrm>
          <a:prstGeom prst="rect">
            <a:avLst/>
          </a:prstGeom>
          <a:noFill/>
        </p:spPr>
        <p:txBody>
          <a:bodyPr wrap="none" lIns="0" tIns="0" rIns="0" bIns="0" rtlCol="0" anchor="ctr">
            <a:noAutofit/>
          </a:bodyPr>
          <a:lstStyle/>
          <a:p>
            <a:pPr algn="ctr" defTabSz="228600">
              <a:spcAft>
                <a:spcPts val="1200"/>
              </a:spcAft>
            </a:pPr>
            <a:r>
              <a:rPr lang="en-US" sz="8000" dirty="0">
                <a:solidFill>
                  <a:schemeClr val="accent1"/>
                </a:solidFill>
              </a:rPr>
              <a:t>80</a:t>
            </a:r>
            <a:r>
              <a:rPr lang="en-US" sz="8000" noProof="0" dirty="0">
                <a:solidFill>
                  <a:schemeClr val="accent1"/>
                </a:solidFill>
              </a:rPr>
              <a:t>%</a:t>
            </a:r>
          </a:p>
        </p:txBody>
      </p:sp>
      <p:cxnSp>
        <p:nvCxnSpPr>
          <p:cNvPr id="7" name="Straight Connector 6">
            <a:extLst>
              <a:ext uri="{FF2B5EF4-FFF2-40B4-BE49-F238E27FC236}">
                <a16:creationId xmlns:a16="http://schemas.microsoft.com/office/drawing/2014/main" id="{A04058BB-5846-8B10-CE98-4B5C5F6C6861}"/>
              </a:ext>
            </a:extLst>
          </p:cNvPr>
          <p:cNvCxnSpPr>
            <a:cxnSpLocks/>
          </p:cNvCxnSpPr>
          <p:nvPr/>
        </p:nvCxnSpPr>
        <p:spPr>
          <a:xfrm>
            <a:off x="865632" y="3429000"/>
            <a:ext cx="4181856"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C65317E-1D6D-C948-8C49-FF1B70B1660F}"/>
              </a:ext>
            </a:extLst>
          </p:cNvPr>
          <p:cNvCxnSpPr>
            <a:cxnSpLocks/>
          </p:cNvCxnSpPr>
          <p:nvPr/>
        </p:nvCxnSpPr>
        <p:spPr>
          <a:xfrm>
            <a:off x="6096000" y="3429000"/>
            <a:ext cx="4181856"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0219DA5-EA48-91B4-3129-BD790F862FA8}"/>
              </a:ext>
            </a:extLst>
          </p:cNvPr>
          <p:cNvSpPr txBox="1"/>
          <p:nvPr/>
        </p:nvSpPr>
        <p:spPr>
          <a:xfrm>
            <a:off x="10891320" y="6219731"/>
            <a:ext cx="620683" cy="338554"/>
          </a:xfrm>
          <a:prstGeom prst="rect">
            <a:avLst/>
          </a:prstGeom>
          <a:noFill/>
        </p:spPr>
        <p:txBody>
          <a:bodyPr wrap="none" rtlCol="0">
            <a:spAutoFit/>
          </a:bodyPr>
          <a:lstStyle/>
          <a:p>
            <a:r>
              <a:rPr lang="en-US" sz="800" dirty="0"/>
              <a:t>Gartner</a:t>
            </a:r>
          </a:p>
          <a:p>
            <a:r>
              <a:rPr lang="en-US" sz="800" dirty="0"/>
              <a:t>Rand Corp</a:t>
            </a:r>
          </a:p>
        </p:txBody>
      </p:sp>
      <p:sp>
        <p:nvSpPr>
          <p:cNvPr id="12" name="Footer Placeholder 4">
            <a:extLst>
              <a:ext uri="{FF2B5EF4-FFF2-40B4-BE49-F238E27FC236}">
                <a16:creationId xmlns:a16="http://schemas.microsoft.com/office/drawing/2014/main" id="{8ED9EA50-9661-C480-2521-FC7782BBE2B2}"/>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18599733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EF4C8-F3E1-BC31-37D3-BDF09CD92C5B}"/>
              </a:ext>
            </a:extLst>
          </p:cNvPr>
          <p:cNvSpPr>
            <a:spLocks noGrp="1"/>
          </p:cNvSpPr>
          <p:nvPr>
            <p:ph type="title"/>
          </p:nvPr>
        </p:nvSpPr>
        <p:spPr>
          <a:xfrm>
            <a:off x="382580" y="2354655"/>
            <a:ext cx="5267614" cy="990600"/>
          </a:xfrm>
        </p:spPr>
        <p:txBody>
          <a:bodyPr>
            <a:normAutofit/>
          </a:bodyPr>
          <a:lstStyle/>
          <a:p>
            <a:r>
              <a:rPr lang="en-US" dirty="0"/>
              <a:t>The AI Stack</a:t>
            </a:r>
            <a:br>
              <a:rPr lang="en-US" dirty="0"/>
            </a:br>
            <a:r>
              <a:rPr lang="en-US" sz="1800" dirty="0">
                <a:solidFill>
                  <a:schemeClr val="accent1"/>
                </a:solidFill>
              </a:rPr>
              <a:t>You have to make many choices in this ecosystem.</a:t>
            </a:r>
          </a:p>
        </p:txBody>
      </p:sp>
      <p:sp>
        <p:nvSpPr>
          <p:cNvPr id="4" name="Rectangle 3">
            <a:extLst>
              <a:ext uri="{FF2B5EF4-FFF2-40B4-BE49-F238E27FC236}">
                <a16:creationId xmlns:a16="http://schemas.microsoft.com/office/drawing/2014/main" id="{5D54D3DC-A127-8CC1-0C93-2A3ED2105468}"/>
              </a:ext>
            </a:extLst>
          </p:cNvPr>
          <p:cNvSpPr/>
          <p:nvPr/>
        </p:nvSpPr>
        <p:spPr>
          <a:xfrm>
            <a:off x="5992557" y="5777732"/>
            <a:ext cx="5976257" cy="3780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Computer Hardware</a:t>
            </a:r>
          </a:p>
          <a:p>
            <a:pPr algn="ctr"/>
            <a:r>
              <a:rPr lang="en-US" sz="1200" dirty="0"/>
              <a:t>GPUs TPUs to accelerate training and inference of these models</a:t>
            </a:r>
          </a:p>
        </p:txBody>
      </p:sp>
      <p:sp>
        <p:nvSpPr>
          <p:cNvPr id="5" name="Rectangle 4">
            <a:extLst>
              <a:ext uri="{FF2B5EF4-FFF2-40B4-BE49-F238E27FC236}">
                <a16:creationId xmlns:a16="http://schemas.microsoft.com/office/drawing/2014/main" id="{C9215F0F-60AB-8697-75C6-34A0E5627694}"/>
              </a:ext>
            </a:extLst>
          </p:cNvPr>
          <p:cNvSpPr/>
          <p:nvPr/>
        </p:nvSpPr>
        <p:spPr>
          <a:xfrm>
            <a:off x="5992557" y="5124841"/>
            <a:ext cx="5976257" cy="4244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Cloud Platforms</a:t>
            </a:r>
          </a:p>
          <a:p>
            <a:pPr algn="ctr"/>
            <a:r>
              <a:rPr lang="en-US" sz="1200" dirty="0"/>
              <a:t>Computer hardware exposed to developers in a cloud provider</a:t>
            </a:r>
          </a:p>
        </p:txBody>
      </p:sp>
      <p:sp>
        <p:nvSpPr>
          <p:cNvPr id="6" name="Rectangle 5">
            <a:extLst>
              <a:ext uri="{FF2B5EF4-FFF2-40B4-BE49-F238E27FC236}">
                <a16:creationId xmlns:a16="http://schemas.microsoft.com/office/drawing/2014/main" id="{24F01769-4B8A-B96B-1393-0C96BE356289}"/>
              </a:ext>
            </a:extLst>
          </p:cNvPr>
          <p:cNvSpPr/>
          <p:nvPr/>
        </p:nvSpPr>
        <p:spPr>
          <a:xfrm>
            <a:off x="8147927" y="2033157"/>
            <a:ext cx="1665515" cy="28948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Closed weight models</a:t>
            </a:r>
          </a:p>
          <a:p>
            <a:pPr algn="ctr"/>
            <a:r>
              <a:rPr lang="en-US" sz="1200" dirty="0"/>
              <a:t>ChatGPT 01</a:t>
            </a:r>
          </a:p>
        </p:txBody>
      </p:sp>
      <p:sp>
        <p:nvSpPr>
          <p:cNvPr id="7" name="Rectangle 6">
            <a:extLst>
              <a:ext uri="{FF2B5EF4-FFF2-40B4-BE49-F238E27FC236}">
                <a16:creationId xmlns:a16="http://schemas.microsoft.com/office/drawing/2014/main" id="{F9B1196F-36B9-1C99-97FA-B1FD6B773617}"/>
              </a:ext>
            </a:extLst>
          </p:cNvPr>
          <p:cNvSpPr/>
          <p:nvPr/>
        </p:nvSpPr>
        <p:spPr>
          <a:xfrm>
            <a:off x="10210771" y="3896375"/>
            <a:ext cx="1752600" cy="10098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Open weight models</a:t>
            </a:r>
          </a:p>
          <a:p>
            <a:pPr algn="ctr"/>
            <a:r>
              <a:rPr lang="en-US" sz="1200" dirty="0"/>
              <a:t>Llama 3</a:t>
            </a:r>
          </a:p>
        </p:txBody>
      </p:sp>
      <p:sp>
        <p:nvSpPr>
          <p:cNvPr id="8" name="Rectangle 7">
            <a:extLst>
              <a:ext uri="{FF2B5EF4-FFF2-40B4-BE49-F238E27FC236}">
                <a16:creationId xmlns:a16="http://schemas.microsoft.com/office/drawing/2014/main" id="{28E78036-4A2B-7472-0787-187A4F98CCA4}"/>
              </a:ext>
            </a:extLst>
          </p:cNvPr>
          <p:cNvSpPr/>
          <p:nvPr/>
        </p:nvSpPr>
        <p:spPr>
          <a:xfrm>
            <a:off x="10210771" y="2022212"/>
            <a:ext cx="1752600" cy="14996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Model hub – platform to share and host models</a:t>
            </a:r>
          </a:p>
          <a:p>
            <a:pPr algn="ctr"/>
            <a:r>
              <a:rPr lang="en-US" sz="1200" dirty="0"/>
              <a:t>Hugging face, replicate</a:t>
            </a:r>
          </a:p>
        </p:txBody>
      </p:sp>
      <p:cxnSp>
        <p:nvCxnSpPr>
          <p:cNvPr id="9" name="Straight Arrow Connector 8">
            <a:extLst>
              <a:ext uri="{FF2B5EF4-FFF2-40B4-BE49-F238E27FC236}">
                <a16:creationId xmlns:a16="http://schemas.microsoft.com/office/drawing/2014/main" id="{F79677DF-0726-1DF8-6F6C-6D14AE7095A0}"/>
              </a:ext>
            </a:extLst>
          </p:cNvPr>
          <p:cNvCxnSpPr>
            <a:cxnSpLocks/>
            <a:stCxn id="4" idx="0"/>
            <a:endCxn id="5" idx="2"/>
          </p:cNvCxnSpPr>
          <p:nvPr/>
        </p:nvCxnSpPr>
        <p:spPr>
          <a:xfrm flipV="1">
            <a:off x="8980686" y="5549296"/>
            <a:ext cx="0" cy="2284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5C80A7C-A44C-895C-4AF4-3FBA78901E1A}"/>
              </a:ext>
            </a:extLst>
          </p:cNvPr>
          <p:cNvCxnSpPr>
            <a:cxnSpLocks/>
            <a:stCxn id="5" idx="0"/>
            <a:endCxn id="6" idx="2"/>
          </p:cNvCxnSpPr>
          <p:nvPr/>
        </p:nvCxnSpPr>
        <p:spPr>
          <a:xfrm flipH="1" flipV="1">
            <a:off x="8980685" y="4928013"/>
            <a:ext cx="1" cy="19682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1C792FC-1086-E612-3AE9-FA4F8745276E}"/>
              </a:ext>
            </a:extLst>
          </p:cNvPr>
          <p:cNvCxnSpPr>
            <a:cxnSpLocks/>
            <a:endCxn id="7" idx="2"/>
          </p:cNvCxnSpPr>
          <p:nvPr/>
        </p:nvCxnSpPr>
        <p:spPr>
          <a:xfrm flipV="1">
            <a:off x="11087071" y="4906181"/>
            <a:ext cx="0" cy="21866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3295FDE-78A1-7E50-F041-5DC4E71B3D3B}"/>
              </a:ext>
            </a:extLst>
          </p:cNvPr>
          <p:cNvCxnSpPr>
            <a:cxnSpLocks/>
          </p:cNvCxnSpPr>
          <p:nvPr/>
        </p:nvCxnSpPr>
        <p:spPr>
          <a:xfrm flipV="1">
            <a:off x="11076185" y="3521878"/>
            <a:ext cx="0" cy="3853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35F7F65-AF6D-0961-ED10-0ED8BD1DB5D0}"/>
              </a:ext>
            </a:extLst>
          </p:cNvPr>
          <p:cNvCxnSpPr>
            <a:cxnSpLocks/>
          </p:cNvCxnSpPr>
          <p:nvPr/>
        </p:nvCxnSpPr>
        <p:spPr>
          <a:xfrm flipV="1">
            <a:off x="11087071" y="1636828"/>
            <a:ext cx="0" cy="3853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D9B4E4D-2ECF-77D1-A7C8-40049ABD3EA0}"/>
              </a:ext>
            </a:extLst>
          </p:cNvPr>
          <p:cNvCxnSpPr>
            <a:cxnSpLocks/>
          </p:cNvCxnSpPr>
          <p:nvPr/>
        </p:nvCxnSpPr>
        <p:spPr>
          <a:xfrm flipV="1">
            <a:off x="9192956" y="1636828"/>
            <a:ext cx="0" cy="3853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C08471D-152E-7ED9-4CA5-26975E3C7045}"/>
              </a:ext>
            </a:extLst>
          </p:cNvPr>
          <p:cNvCxnSpPr>
            <a:cxnSpLocks/>
          </p:cNvCxnSpPr>
          <p:nvPr/>
        </p:nvCxnSpPr>
        <p:spPr>
          <a:xfrm flipV="1">
            <a:off x="6721899" y="4895294"/>
            <a:ext cx="0" cy="22954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223497E5-8567-A420-7338-96347A918E82}"/>
              </a:ext>
            </a:extLst>
          </p:cNvPr>
          <p:cNvSpPr/>
          <p:nvPr/>
        </p:nvSpPr>
        <p:spPr>
          <a:xfrm>
            <a:off x="5987114" y="998203"/>
            <a:ext cx="1665515" cy="38970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End to End applications</a:t>
            </a:r>
          </a:p>
          <a:p>
            <a:pPr algn="ctr"/>
            <a:r>
              <a:rPr lang="en-US" sz="1200" dirty="0"/>
              <a:t>Ex. Midjourney, runway</a:t>
            </a:r>
          </a:p>
        </p:txBody>
      </p:sp>
      <p:sp>
        <p:nvSpPr>
          <p:cNvPr id="17" name="Rectangle 16">
            <a:extLst>
              <a:ext uri="{FF2B5EF4-FFF2-40B4-BE49-F238E27FC236}">
                <a16:creationId xmlns:a16="http://schemas.microsoft.com/office/drawing/2014/main" id="{5DB88EA6-C31E-BE86-266E-3591F36B1AFA}"/>
              </a:ext>
            </a:extLst>
          </p:cNvPr>
          <p:cNvSpPr/>
          <p:nvPr/>
        </p:nvSpPr>
        <p:spPr>
          <a:xfrm>
            <a:off x="8147927" y="966304"/>
            <a:ext cx="3815442" cy="6635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Apps </a:t>
            </a:r>
          </a:p>
          <a:p>
            <a:pPr algn="ctr"/>
            <a:r>
              <a:rPr lang="en-US" sz="1200" dirty="0"/>
              <a:t>Grammarly</a:t>
            </a:r>
          </a:p>
          <a:p>
            <a:pPr algn="ctr"/>
            <a:r>
              <a:rPr lang="en-US" sz="1200" dirty="0" err="1"/>
              <a:t>Github</a:t>
            </a:r>
            <a:r>
              <a:rPr lang="en-US" sz="1200" dirty="0"/>
              <a:t> copilot, customer service chatbot</a:t>
            </a:r>
          </a:p>
        </p:txBody>
      </p:sp>
      <p:pic>
        <p:nvPicPr>
          <p:cNvPr id="18" name="Graphic 17" descr="Users with solid fill">
            <a:extLst>
              <a:ext uri="{FF2B5EF4-FFF2-40B4-BE49-F238E27FC236}">
                <a16:creationId xmlns:a16="http://schemas.microsoft.com/office/drawing/2014/main" id="{811B76AA-893F-F958-3A0F-0984068DB94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02999" y="-145236"/>
            <a:ext cx="914400" cy="914400"/>
          </a:xfrm>
          <a:prstGeom prst="rect">
            <a:avLst/>
          </a:prstGeom>
        </p:spPr>
      </p:pic>
      <p:cxnSp>
        <p:nvCxnSpPr>
          <p:cNvPr id="19" name="Straight Arrow Connector 18">
            <a:extLst>
              <a:ext uri="{FF2B5EF4-FFF2-40B4-BE49-F238E27FC236}">
                <a16:creationId xmlns:a16="http://schemas.microsoft.com/office/drawing/2014/main" id="{9B037710-5308-09DA-4928-F0611FD24CC9}"/>
              </a:ext>
            </a:extLst>
          </p:cNvPr>
          <p:cNvCxnSpPr>
            <a:cxnSpLocks/>
            <a:stCxn id="17" idx="0"/>
          </p:cNvCxnSpPr>
          <p:nvPr/>
        </p:nvCxnSpPr>
        <p:spPr>
          <a:xfrm flipH="1" flipV="1">
            <a:off x="8735186" y="594402"/>
            <a:ext cx="1320462" cy="3719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E542AC4-EFF7-B7B0-3FE8-D44C1872846A}"/>
              </a:ext>
            </a:extLst>
          </p:cNvPr>
          <p:cNvCxnSpPr>
            <a:cxnSpLocks/>
          </p:cNvCxnSpPr>
          <p:nvPr/>
        </p:nvCxnSpPr>
        <p:spPr>
          <a:xfrm flipH="1">
            <a:off x="6721899" y="548787"/>
            <a:ext cx="1087528" cy="42445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4E2B6AFB-569E-9CB1-1A0C-ED73EBA19B8B}"/>
              </a:ext>
            </a:extLst>
          </p:cNvPr>
          <p:cNvSpPr/>
          <p:nvPr/>
        </p:nvSpPr>
        <p:spPr>
          <a:xfrm>
            <a:off x="5992555" y="6378995"/>
            <a:ext cx="5976257" cy="3780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Computer Manufacturing</a:t>
            </a:r>
          </a:p>
          <a:p>
            <a:pPr algn="ctr"/>
            <a:r>
              <a:rPr lang="en-US" sz="1200" dirty="0"/>
              <a:t>Companies that make the chip equipment </a:t>
            </a:r>
          </a:p>
        </p:txBody>
      </p:sp>
      <p:cxnSp>
        <p:nvCxnSpPr>
          <p:cNvPr id="22" name="Straight Arrow Connector 21">
            <a:extLst>
              <a:ext uri="{FF2B5EF4-FFF2-40B4-BE49-F238E27FC236}">
                <a16:creationId xmlns:a16="http://schemas.microsoft.com/office/drawing/2014/main" id="{A22AE7AF-D2FF-49ED-7206-492E9043A464}"/>
              </a:ext>
            </a:extLst>
          </p:cNvPr>
          <p:cNvCxnSpPr>
            <a:cxnSpLocks/>
            <a:stCxn id="4" idx="2"/>
            <a:endCxn id="21" idx="0"/>
          </p:cNvCxnSpPr>
          <p:nvPr/>
        </p:nvCxnSpPr>
        <p:spPr>
          <a:xfrm flipH="1">
            <a:off x="8980684" y="6155792"/>
            <a:ext cx="2" cy="22320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63759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1D617-6BFB-D604-B739-6DBB06A813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E6FC7D-1B6E-7BF7-3C23-C95900D38826}"/>
              </a:ext>
            </a:extLst>
          </p:cNvPr>
          <p:cNvSpPr>
            <a:spLocks noGrp="1"/>
          </p:cNvSpPr>
          <p:nvPr>
            <p:ph type="title"/>
          </p:nvPr>
        </p:nvSpPr>
        <p:spPr>
          <a:xfrm>
            <a:off x="381000" y="67733"/>
            <a:ext cx="11546840" cy="990600"/>
          </a:xfrm>
        </p:spPr>
        <p:txBody>
          <a:bodyPr/>
          <a:lstStyle/>
          <a:p>
            <a:r>
              <a:rPr lang="en-US" sz="2600" dirty="0"/>
              <a:t>Let’s a take a closer look.  Can anyone name companies in the stack?</a:t>
            </a:r>
          </a:p>
        </p:txBody>
      </p:sp>
      <p:graphicFrame>
        <p:nvGraphicFramePr>
          <p:cNvPr id="5" name="Diagram 4">
            <a:extLst>
              <a:ext uri="{FF2B5EF4-FFF2-40B4-BE49-F238E27FC236}">
                <a16:creationId xmlns:a16="http://schemas.microsoft.com/office/drawing/2014/main" id="{85832AF1-5C21-6C28-EE95-12D7348D9358}"/>
              </a:ext>
            </a:extLst>
          </p:cNvPr>
          <p:cNvGraphicFramePr/>
          <p:nvPr>
            <p:extLst>
              <p:ext uri="{D42A27DB-BD31-4B8C-83A1-F6EECF244321}">
                <p14:modId xmlns:p14="http://schemas.microsoft.com/office/powerpoint/2010/main" val="806087624"/>
              </p:ext>
            </p:extLst>
          </p:nvPr>
        </p:nvGraphicFramePr>
        <p:xfrm>
          <a:off x="3799840" y="1058333"/>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4">
            <a:extLst>
              <a:ext uri="{FF2B5EF4-FFF2-40B4-BE49-F238E27FC236}">
                <a16:creationId xmlns:a16="http://schemas.microsoft.com/office/drawing/2014/main" id="{FD9B633B-D911-9486-AFBF-8AD82826C56F}"/>
              </a:ext>
            </a:extLst>
          </p:cNvPr>
          <p:cNvSpPr>
            <a:spLocks noGrp="1"/>
          </p:cNvSpPr>
          <p:nvPr>
            <p:ph type="ftr" sz="quarter" idx="4294967295"/>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Kwartler</a:t>
            </a:r>
          </a:p>
        </p:txBody>
      </p:sp>
    </p:spTree>
    <p:extLst>
      <p:ext uri="{BB962C8B-B14F-4D97-AF65-F5344CB8AC3E}">
        <p14:creationId xmlns:p14="http://schemas.microsoft.com/office/powerpoint/2010/main" val="1209631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723A0-66D5-2487-63B8-30BC725CB6FD}"/>
              </a:ext>
            </a:extLst>
          </p:cNvPr>
          <p:cNvSpPr>
            <a:spLocks noGrp="1"/>
          </p:cNvSpPr>
          <p:nvPr>
            <p:ph type="title"/>
          </p:nvPr>
        </p:nvSpPr>
        <p:spPr>
          <a:xfrm>
            <a:off x="381000" y="381000"/>
            <a:ext cx="11430000" cy="584775"/>
          </a:xfrm>
        </p:spPr>
        <p:txBody>
          <a:bodyPr>
            <a:normAutofit fontScale="90000"/>
          </a:bodyPr>
          <a:lstStyle/>
          <a:p>
            <a:r>
              <a:rPr lang="en-US" dirty="0"/>
              <a:t>Can we trust </a:t>
            </a:r>
            <a:r>
              <a:rPr lang="en-US" dirty="0" err="1"/>
              <a:t>genAI</a:t>
            </a:r>
            <a:r>
              <a:rPr lang="en-US" dirty="0"/>
              <a:t>?</a:t>
            </a:r>
          </a:p>
        </p:txBody>
      </p:sp>
      <p:sp>
        <p:nvSpPr>
          <p:cNvPr id="4" name="Content Placeholder 3">
            <a:extLst>
              <a:ext uri="{FF2B5EF4-FFF2-40B4-BE49-F238E27FC236}">
                <a16:creationId xmlns:a16="http://schemas.microsoft.com/office/drawing/2014/main" id="{F7BC1A3E-1B3F-05D0-3448-AF992B991725}"/>
              </a:ext>
            </a:extLst>
          </p:cNvPr>
          <p:cNvSpPr>
            <a:spLocks noGrp="1"/>
          </p:cNvSpPr>
          <p:nvPr>
            <p:ph sz="quarter" idx="10"/>
          </p:nvPr>
        </p:nvSpPr>
        <p:spPr>
          <a:xfrm>
            <a:off x="0" y="1365070"/>
            <a:ext cx="3744685" cy="685149"/>
          </a:xfrm>
        </p:spPr>
        <p:txBody>
          <a:bodyPr/>
          <a:lstStyle/>
          <a:p>
            <a:pPr marL="0" indent="0" algn="ctr">
              <a:buNone/>
            </a:pPr>
            <a:r>
              <a:rPr lang="en-US" sz="1600" dirty="0">
                <a:solidFill>
                  <a:schemeClr val="accent1"/>
                </a:solidFill>
              </a:rPr>
              <a:t>Math teachers didn’t want to use calculators.</a:t>
            </a:r>
          </a:p>
        </p:txBody>
      </p:sp>
      <p:sp>
        <p:nvSpPr>
          <p:cNvPr id="5" name="Slide Number Placeholder 4">
            <a:extLst>
              <a:ext uri="{FF2B5EF4-FFF2-40B4-BE49-F238E27FC236}">
                <a16:creationId xmlns:a16="http://schemas.microsoft.com/office/drawing/2014/main" id="{947D9D98-627E-6123-650A-B0881DDBEAB0}"/>
              </a:ext>
            </a:extLst>
          </p:cNvPr>
          <p:cNvSpPr>
            <a:spLocks noGrp="1"/>
          </p:cNvSpPr>
          <p:nvPr>
            <p:ph type="sldNum" sz="quarter" idx="4294967295"/>
          </p:nvPr>
        </p:nvSpPr>
        <p:spPr>
          <a:xfrm>
            <a:off x="8610600" y="6356350"/>
            <a:ext cx="2743200" cy="365125"/>
          </a:xfrm>
        </p:spPr>
        <p:txBody>
          <a:bodyPr/>
          <a:lstStyle/>
          <a:p>
            <a:fld id="{1F90F471-3972-4120-B8B3-0237DE626C35}" type="slidenum">
              <a:rPr lang="en-US" smtClean="0"/>
              <a:pPr/>
              <a:t>3</a:t>
            </a:fld>
            <a:endParaRPr lang="en-US" dirty="0"/>
          </a:p>
        </p:txBody>
      </p:sp>
      <p:sp>
        <p:nvSpPr>
          <p:cNvPr id="6" name="Content Placeholder 3">
            <a:extLst>
              <a:ext uri="{FF2B5EF4-FFF2-40B4-BE49-F238E27FC236}">
                <a16:creationId xmlns:a16="http://schemas.microsoft.com/office/drawing/2014/main" id="{7AF2A3C7-AFF6-2A6B-D2CC-33F02EB7FC98}"/>
              </a:ext>
            </a:extLst>
          </p:cNvPr>
          <p:cNvSpPr txBox="1">
            <a:spLocks/>
          </p:cNvSpPr>
          <p:nvPr/>
        </p:nvSpPr>
        <p:spPr>
          <a:xfrm>
            <a:off x="3635829" y="1372551"/>
            <a:ext cx="3771841" cy="685149"/>
          </a:xfrm>
          <a:prstGeom prst="rect">
            <a:avLst/>
          </a:prstGeom>
        </p:spPr>
        <p:txBody>
          <a:bodyPr vert="horz" lIns="0" tIns="0" rIns="0" bIns="0" rtlCol="0">
            <a:no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lgn="ctr">
              <a:buNone/>
            </a:pPr>
            <a:r>
              <a:rPr lang="en-US" sz="1600" dirty="0">
                <a:solidFill>
                  <a:schemeClr val="accent1"/>
                </a:solidFill>
              </a:rPr>
              <a:t>English teachers didn’t want to use Wikipedia.</a:t>
            </a:r>
          </a:p>
        </p:txBody>
      </p:sp>
      <p:sp>
        <p:nvSpPr>
          <p:cNvPr id="8" name="TextBox 7">
            <a:extLst>
              <a:ext uri="{FF2B5EF4-FFF2-40B4-BE49-F238E27FC236}">
                <a16:creationId xmlns:a16="http://schemas.microsoft.com/office/drawing/2014/main" id="{5337553B-E422-9992-AFC1-54FA986C5922}"/>
              </a:ext>
            </a:extLst>
          </p:cNvPr>
          <p:cNvSpPr txBox="1"/>
          <p:nvPr/>
        </p:nvSpPr>
        <p:spPr>
          <a:xfrm>
            <a:off x="8060870" y="1376521"/>
            <a:ext cx="3940630" cy="338554"/>
          </a:xfrm>
          <a:prstGeom prst="rect">
            <a:avLst/>
          </a:prstGeom>
          <a:noFill/>
        </p:spPr>
        <p:txBody>
          <a:bodyPr wrap="square">
            <a:spAutoFit/>
          </a:bodyPr>
          <a:lstStyle/>
          <a:p>
            <a:pPr algn="ctr"/>
            <a:r>
              <a:rPr lang="en-US" sz="1600" dirty="0">
                <a:solidFill>
                  <a:schemeClr val="accent1"/>
                </a:solidFill>
              </a:rPr>
              <a:t>GenAI makes mistakes (hallucinates)</a:t>
            </a:r>
          </a:p>
        </p:txBody>
      </p:sp>
      <p:cxnSp>
        <p:nvCxnSpPr>
          <p:cNvPr id="10" name="Straight Connector 9">
            <a:extLst>
              <a:ext uri="{FF2B5EF4-FFF2-40B4-BE49-F238E27FC236}">
                <a16:creationId xmlns:a16="http://schemas.microsoft.com/office/drawing/2014/main" id="{5637C1D5-6521-91A1-17FF-18BB1478DC77}"/>
              </a:ext>
            </a:extLst>
          </p:cNvPr>
          <p:cNvCxnSpPr/>
          <p:nvPr/>
        </p:nvCxnSpPr>
        <p:spPr>
          <a:xfrm>
            <a:off x="3614058" y="2049568"/>
            <a:ext cx="0" cy="366848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591F4B8-4D50-661E-481A-024E2EF404BE}"/>
              </a:ext>
            </a:extLst>
          </p:cNvPr>
          <p:cNvCxnSpPr/>
          <p:nvPr/>
        </p:nvCxnSpPr>
        <p:spPr>
          <a:xfrm>
            <a:off x="7407674" y="2049568"/>
            <a:ext cx="0" cy="366848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CFAA895-94C0-A033-1431-9A2EB41ED00D}"/>
              </a:ext>
            </a:extLst>
          </p:cNvPr>
          <p:cNvSpPr txBox="1"/>
          <p:nvPr/>
        </p:nvSpPr>
        <p:spPr>
          <a:xfrm>
            <a:off x="1153886" y="3537857"/>
            <a:ext cx="0" cy="0"/>
          </a:xfrm>
          <a:prstGeom prst="rect">
            <a:avLst/>
          </a:prstGeom>
          <a:noFill/>
        </p:spPr>
        <p:txBody>
          <a:bodyPr wrap="none" lIns="0" tIns="0" rIns="0" bIns="0" rtlCol="0">
            <a:noAutofit/>
          </a:bodyPr>
          <a:lstStyle/>
          <a:p>
            <a:pPr algn="l" defTabSz="228600">
              <a:spcAft>
                <a:spcPts val="1200"/>
              </a:spcAft>
            </a:pPr>
            <a:endParaRPr lang="en-US" noProof="0" dirty="0"/>
          </a:p>
        </p:txBody>
      </p:sp>
      <p:pic>
        <p:nvPicPr>
          <p:cNvPr id="15" name="Picture 14">
            <a:extLst>
              <a:ext uri="{FF2B5EF4-FFF2-40B4-BE49-F238E27FC236}">
                <a16:creationId xmlns:a16="http://schemas.microsoft.com/office/drawing/2014/main" id="{3124D618-9D22-406E-81FC-BC59BBDD9E9E}"/>
              </a:ext>
            </a:extLst>
          </p:cNvPr>
          <p:cNvPicPr>
            <a:picLocks noChangeAspect="1"/>
          </p:cNvPicPr>
          <p:nvPr/>
        </p:nvPicPr>
        <p:blipFill>
          <a:blip r:embed="rId2"/>
          <a:stretch>
            <a:fillRect/>
          </a:stretch>
        </p:blipFill>
        <p:spPr>
          <a:xfrm>
            <a:off x="381000" y="2231572"/>
            <a:ext cx="2975949" cy="2858588"/>
          </a:xfrm>
          <a:prstGeom prst="rect">
            <a:avLst/>
          </a:prstGeom>
        </p:spPr>
      </p:pic>
      <p:sp>
        <p:nvSpPr>
          <p:cNvPr id="16" name="TextBox 15">
            <a:extLst>
              <a:ext uri="{FF2B5EF4-FFF2-40B4-BE49-F238E27FC236}">
                <a16:creationId xmlns:a16="http://schemas.microsoft.com/office/drawing/2014/main" id="{37D88228-C365-AE42-531E-3CF3E2812276}"/>
              </a:ext>
            </a:extLst>
          </p:cNvPr>
          <p:cNvSpPr txBox="1"/>
          <p:nvPr/>
        </p:nvSpPr>
        <p:spPr>
          <a:xfrm>
            <a:off x="381000" y="5747658"/>
            <a:ext cx="2975945" cy="326571"/>
          </a:xfrm>
          <a:prstGeom prst="rect">
            <a:avLst/>
          </a:prstGeom>
          <a:noFill/>
        </p:spPr>
        <p:txBody>
          <a:bodyPr wrap="square" lIns="0" tIns="0" rIns="0" bIns="0" rtlCol="0">
            <a:noAutofit/>
          </a:bodyPr>
          <a:lstStyle/>
          <a:p>
            <a:pPr algn="ctr" defTabSz="228600">
              <a:spcAft>
                <a:spcPts val="1200"/>
              </a:spcAft>
            </a:pPr>
            <a:r>
              <a:rPr lang="en-US" sz="1000" noProof="0" dirty="0">
                <a:solidFill>
                  <a:schemeClr val="accent1"/>
                </a:solidFill>
              </a:rPr>
              <a:t>Always use the slide rule!</a:t>
            </a:r>
          </a:p>
        </p:txBody>
      </p:sp>
      <p:pic>
        <p:nvPicPr>
          <p:cNvPr id="17" name="Picture 16">
            <a:extLst>
              <a:ext uri="{FF2B5EF4-FFF2-40B4-BE49-F238E27FC236}">
                <a16:creationId xmlns:a16="http://schemas.microsoft.com/office/drawing/2014/main" id="{C4F5AB9C-8CB8-6A02-4DAE-6EC2F4B0A75F}"/>
              </a:ext>
            </a:extLst>
          </p:cNvPr>
          <p:cNvPicPr>
            <a:picLocks noChangeAspect="1"/>
          </p:cNvPicPr>
          <p:nvPr/>
        </p:nvPicPr>
        <p:blipFill>
          <a:blip r:embed="rId3"/>
          <a:stretch>
            <a:fillRect/>
          </a:stretch>
        </p:blipFill>
        <p:spPr>
          <a:xfrm>
            <a:off x="4163732" y="2231572"/>
            <a:ext cx="2893509" cy="2576861"/>
          </a:xfrm>
          <a:prstGeom prst="rect">
            <a:avLst/>
          </a:prstGeom>
        </p:spPr>
      </p:pic>
      <p:sp>
        <p:nvSpPr>
          <p:cNvPr id="18" name="TextBox 17">
            <a:extLst>
              <a:ext uri="{FF2B5EF4-FFF2-40B4-BE49-F238E27FC236}">
                <a16:creationId xmlns:a16="http://schemas.microsoft.com/office/drawing/2014/main" id="{1657CCCE-625E-1A78-0AD4-328C17FF6A2F}"/>
              </a:ext>
            </a:extLst>
          </p:cNvPr>
          <p:cNvSpPr txBox="1"/>
          <p:nvPr/>
        </p:nvSpPr>
        <p:spPr>
          <a:xfrm>
            <a:off x="4122513" y="5735391"/>
            <a:ext cx="2975945" cy="326571"/>
          </a:xfrm>
          <a:prstGeom prst="rect">
            <a:avLst/>
          </a:prstGeom>
          <a:noFill/>
        </p:spPr>
        <p:txBody>
          <a:bodyPr wrap="square" lIns="0" tIns="0" rIns="0" bIns="0" rtlCol="0">
            <a:noAutofit/>
          </a:bodyPr>
          <a:lstStyle/>
          <a:p>
            <a:pPr algn="ctr" defTabSz="228600">
              <a:spcAft>
                <a:spcPts val="1200"/>
              </a:spcAft>
            </a:pPr>
            <a:r>
              <a:rPr lang="en-US" sz="1000" dirty="0">
                <a:solidFill>
                  <a:schemeClr val="accent1"/>
                </a:solidFill>
              </a:rPr>
              <a:t>Only primary source!</a:t>
            </a:r>
            <a:endParaRPr lang="en-US" sz="1000" noProof="0" dirty="0">
              <a:solidFill>
                <a:schemeClr val="accent1"/>
              </a:solidFill>
            </a:endParaRPr>
          </a:p>
        </p:txBody>
      </p:sp>
      <p:pic>
        <p:nvPicPr>
          <p:cNvPr id="19" name="Picture 18">
            <a:extLst>
              <a:ext uri="{FF2B5EF4-FFF2-40B4-BE49-F238E27FC236}">
                <a16:creationId xmlns:a16="http://schemas.microsoft.com/office/drawing/2014/main" id="{77E484CE-A4D1-E9D6-46A9-0DA6A31343B5}"/>
              </a:ext>
            </a:extLst>
          </p:cNvPr>
          <p:cNvPicPr>
            <a:picLocks noChangeAspect="1"/>
          </p:cNvPicPr>
          <p:nvPr/>
        </p:nvPicPr>
        <p:blipFill>
          <a:blip r:embed="rId4"/>
          <a:stretch>
            <a:fillRect/>
          </a:stretch>
        </p:blipFill>
        <p:spPr>
          <a:xfrm>
            <a:off x="7485999" y="2613554"/>
            <a:ext cx="4654669" cy="1790774"/>
          </a:xfrm>
          <a:prstGeom prst="rect">
            <a:avLst/>
          </a:prstGeom>
        </p:spPr>
      </p:pic>
      <p:sp>
        <p:nvSpPr>
          <p:cNvPr id="21" name="TextBox 20">
            <a:extLst>
              <a:ext uri="{FF2B5EF4-FFF2-40B4-BE49-F238E27FC236}">
                <a16:creationId xmlns:a16="http://schemas.microsoft.com/office/drawing/2014/main" id="{389B8AB4-B06A-A576-A362-FF823F41321B}"/>
              </a:ext>
            </a:extLst>
          </p:cNvPr>
          <p:cNvSpPr txBox="1"/>
          <p:nvPr/>
        </p:nvSpPr>
        <p:spPr>
          <a:xfrm>
            <a:off x="8639108" y="5612281"/>
            <a:ext cx="2703536" cy="246221"/>
          </a:xfrm>
          <a:prstGeom prst="rect">
            <a:avLst/>
          </a:prstGeom>
          <a:noFill/>
        </p:spPr>
        <p:txBody>
          <a:bodyPr wrap="square">
            <a:spAutoFit/>
          </a:bodyPr>
          <a:lstStyle/>
          <a:p>
            <a:pPr algn="ctr"/>
            <a:r>
              <a:rPr lang="en-US" sz="1000" dirty="0">
                <a:solidFill>
                  <a:schemeClr val="accent1"/>
                </a:solidFill>
              </a:rPr>
              <a:t>“I will fail anyone that uses AI”</a:t>
            </a:r>
            <a:endParaRPr lang="en-US" sz="1000" dirty="0"/>
          </a:p>
        </p:txBody>
      </p:sp>
      <p:sp>
        <p:nvSpPr>
          <p:cNvPr id="22" name="TextBox 21">
            <a:extLst>
              <a:ext uri="{FF2B5EF4-FFF2-40B4-BE49-F238E27FC236}">
                <a16:creationId xmlns:a16="http://schemas.microsoft.com/office/drawing/2014/main" id="{9A90568F-1D28-8FB5-8DC6-93254BE106FB}"/>
              </a:ext>
            </a:extLst>
          </p:cNvPr>
          <p:cNvSpPr txBox="1"/>
          <p:nvPr/>
        </p:nvSpPr>
        <p:spPr>
          <a:xfrm>
            <a:off x="392156" y="5147562"/>
            <a:ext cx="914400" cy="914400"/>
          </a:xfrm>
          <a:prstGeom prst="rect">
            <a:avLst/>
          </a:prstGeom>
          <a:noFill/>
        </p:spPr>
        <p:txBody>
          <a:bodyPr wrap="none" lIns="0" tIns="0" rIns="0" bIns="0" rtlCol="0">
            <a:noAutofit/>
          </a:bodyPr>
          <a:lstStyle/>
          <a:p>
            <a:pPr algn="l" defTabSz="228600">
              <a:spcAft>
                <a:spcPts val="1200"/>
              </a:spcAft>
            </a:pPr>
            <a:r>
              <a:rPr lang="en-US" sz="1000" noProof="0" dirty="0"/>
              <a:t>*AI Generated Image</a:t>
            </a:r>
          </a:p>
        </p:txBody>
      </p:sp>
      <p:sp>
        <p:nvSpPr>
          <p:cNvPr id="3" name="Footer Placeholder 4">
            <a:extLst>
              <a:ext uri="{FF2B5EF4-FFF2-40B4-BE49-F238E27FC236}">
                <a16:creationId xmlns:a16="http://schemas.microsoft.com/office/drawing/2014/main" id="{86EB0941-E489-3A6B-22FC-D3DEF0F7D765}"/>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37099754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67F51-76B4-8478-B707-2F386F937F43}"/>
              </a:ext>
            </a:extLst>
          </p:cNvPr>
          <p:cNvSpPr>
            <a:spLocks noGrp="1"/>
          </p:cNvSpPr>
          <p:nvPr>
            <p:ph type="title"/>
          </p:nvPr>
        </p:nvSpPr>
        <p:spPr>
          <a:xfrm>
            <a:off x="381000" y="230393"/>
            <a:ext cx="11546840" cy="655954"/>
          </a:xfrm>
        </p:spPr>
        <p:txBody>
          <a:bodyPr/>
          <a:lstStyle/>
          <a:p>
            <a:r>
              <a:rPr lang="en-US" sz="2600" dirty="0"/>
              <a:t>The AI industry is highly concentrated but has commoditized models and applications.</a:t>
            </a:r>
          </a:p>
        </p:txBody>
      </p:sp>
      <p:graphicFrame>
        <p:nvGraphicFramePr>
          <p:cNvPr id="5" name="Diagram 4">
            <a:extLst>
              <a:ext uri="{FF2B5EF4-FFF2-40B4-BE49-F238E27FC236}">
                <a16:creationId xmlns:a16="http://schemas.microsoft.com/office/drawing/2014/main" id="{45EA40E8-5220-5AD0-F9FD-5B1A90041BB7}"/>
              </a:ext>
            </a:extLst>
          </p:cNvPr>
          <p:cNvGraphicFramePr/>
          <p:nvPr/>
        </p:nvGraphicFramePr>
        <p:xfrm>
          <a:off x="3799840" y="1058333"/>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4201E497-D66C-DF57-C9E3-5418937255C2}"/>
              </a:ext>
            </a:extLst>
          </p:cNvPr>
          <p:cNvSpPr txBox="1"/>
          <p:nvPr/>
        </p:nvSpPr>
        <p:spPr>
          <a:xfrm>
            <a:off x="7360025" y="3990931"/>
            <a:ext cx="914400" cy="204396"/>
          </a:xfrm>
          <a:prstGeom prst="rect">
            <a:avLst/>
          </a:prstGeom>
          <a:noFill/>
        </p:spPr>
        <p:txBody>
          <a:bodyPr wrap="none" lIns="0" tIns="0" rIns="0" bIns="0" rtlCol="0">
            <a:noAutofit/>
          </a:bodyPr>
          <a:lstStyle/>
          <a:p>
            <a:pPr algn="ctr" defTabSz="228600">
              <a:spcAft>
                <a:spcPts val="1200"/>
              </a:spcAft>
            </a:pPr>
            <a:r>
              <a:rPr lang="en-US" sz="1200" noProof="0" dirty="0"/>
              <a:t>NVIDIA</a:t>
            </a:r>
          </a:p>
        </p:txBody>
      </p:sp>
      <p:sp>
        <p:nvSpPr>
          <p:cNvPr id="9" name="TextBox 8">
            <a:extLst>
              <a:ext uri="{FF2B5EF4-FFF2-40B4-BE49-F238E27FC236}">
                <a16:creationId xmlns:a16="http://schemas.microsoft.com/office/drawing/2014/main" id="{98E3B413-405C-8D2E-5820-3E0DF46A2D84}"/>
              </a:ext>
            </a:extLst>
          </p:cNvPr>
          <p:cNvSpPr txBox="1"/>
          <p:nvPr/>
        </p:nvSpPr>
        <p:spPr>
          <a:xfrm>
            <a:off x="6420239" y="3990931"/>
            <a:ext cx="914400" cy="204396"/>
          </a:xfrm>
          <a:prstGeom prst="rect">
            <a:avLst/>
          </a:prstGeom>
          <a:noFill/>
        </p:spPr>
        <p:txBody>
          <a:bodyPr wrap="none" lIns="0" tIns="0" rIns="0" bIns="0" rtlCol="0">
            <a:noAutofit/>
          </a:bodyPr>
          <a:lstStyle/>
          <a:p>
            <a:pPr algn="ctr" defTabSz="228600">
              <a:spcAft>
                <a:spcPts val="1200"/>
              </a:spcAft>
            </a:pPr>
            <a:r>
              <a:rPr lang="en-US" sz="1200" noProof="0" dirty="0"/>
              <a:t>Samsung</a:t>
            </a:r>
          </a:p>
        </p:txBody>
      </p:sp>
      <p:sp>
        <p:nvSpPr>
          <p:cNvPr id="10" name="TextBox 9">
            <a:extLst>
              <a:ext uri="{FF2B5EF4-FFF2-40B4-BE49-F238E27FC236}">
                <a16:creationId xmlns:a16="http://schemas.microsoft.com/office/drawing/2014/main" id="{CEBC31AE-40B4-B433-BF41-3F67CDB81464}"/>
              </a:ext>
            </a:extLst>
          </p:cNvPr>
          <p:cNvSpPr txBox="1"/>
          <p:nvPr/>
        </p:nvSpPr>
        <p:spPr>
          <a:xfrm>
            <a:off x="8299810" y="3990931"/>
            <a:ext cx="914400" cy="204396"/>
          </a:xfrm>
          <a:prstGeom prst="rect">
            <a:avLst/>
          </a:prstGeom>
          <a:noFill/>
        </p:spPr>
        <p:txBody>
          <a:bodyPr wrap="none" lIns="0" tIns="0" rIns="0" bIns="0" rtlCol="0">
            <a:noAutofit/>
          </a:bodyPr>
          <a:lstStyle/>
          <a:p>
            <a:pPr algn="ctr" defTabSz="228600">
              <a:spcAft>
                <a:spcPts val="1200"/>
              </a:spcAft>
            </a:pPr>
            <a:r>
              <a:rPr lang="en-US" sz="1200" noProof="0" dirty="0"/>
              <a:t>Amazon</a:t>
            </a:r>
          </a:p>
        </p:txBody>
      </p:sp>
      <p:sp>
        <p:nvSpPr>
          <p:cNvPr id="11" name="TextBox 10">
            <a:extLst>
              <a:ext uri="{FF2B5EF4-FFF2-40B4-BE49-F238E27FC236}">
                <a16:creationId xmlns:a16="http://schemas.microsoft.com/office/drawing/2014/main" id="{0079034E-BF7D-9383-C95D-F43FC2F70516}"/>
              </a:ext>
            </a:extLst>
          </p:cNvPr>
          <p:cNvSpPr txBox="1"/>
          <p:nvPr/>
        </p:nvSpPr>
        <p:spPr>
          <a:xfrm>
            <a:off x="7415422" y="3333298"/>
            <a:ext cx="914400" cy="204396"/>
          </a:xfrm>
          <a:prstGeom prst="rect">
            <a:avLst/>
          </a:prstGeom>
          <a:noFill/>
        </p:spPr>
        <p:txBody>
          <a:bodyPr wrap="none" lIns="0" tIns="0" rIns="0" bIns="0" rtlCol="0">
            <a:noAutofit/>
          </a:bodyPr>
          <a:lstStyle/>
          <a:p>
            <a:pPr algn="ctr" defTabSz="228600">
              <a:spcAft>
                <a:spcPts val="1200"/>
              </a:spcAft>
            </a:pPr>
            <a:r>
              <a:rPr lang="en-US" sz="1200" noProof="0" dirty="0"/>
              <a:t>Google</a:t>
            </a:r>
          </a:p>
        </p:txBody>
      </p:sp>
      <p:sp>
        <p:nvSpPr>
          <p:cNvPr id="12" name="TextBox 11">
            <a:extLst>
              <a:ext uri="{FF2B5EF4-FFF2-40B4-BE49-F238E27FC236}">
                <a16:creationId xmlns:a16="http://schemas.microsoft.com/office/drawing/2014/main" id="{6FC1C520-C948-3FDC-DA89-95E32F887AFF}"/>
              </a:ext>
            </a:extLst>
          </p:cNvPr>
          <p:cNvSpPr txBox="1"/>
          <p:nvPr/>
        </p:nvSpPr>
        <p:spPr>
          <a:xfrm>
            <a:off x="5895191" y="3658535"/>
            <a:ext cx="914400" cy="204396"/>
          </a:xfrm>
          <a:prstGeom prst="rect">
            <a:avLst/>
          </a:prstGeom>
          <a:noFill/>
        </p:spPr>
        <p:txBody>
          <a:bodyPr wrap="none" lIns="0" tIns="0" rIns="0" bIns="0" rtlCol="0">
            <a:noAutofit/>
          </a:bodyPr>
          <a:lstStyle/>
          <a:p>
            <a:pPr algn="ctr" defTabSz="228600">
              <a:spcAft>
                <a:spcPts val="1200"/>
              </a:spcAft>
            </a:pPr>
            <a:r>
              <a:rPr lang="en-US" sz="1200" noProof="0" dirty="0"/>
              <a:t>Intel</a:t>
            </a:r>
          </a:p>
        </p:txBody>
      </p:sp>
      <p:sp>
        <p:nvSpPr>
          <p:cNvPr id="13" name="TextBox 12">
            <a:extLst>
              <a:ext uri="{FF2B5EF4-FFF2-40B4-BE49-F238E27FC236}">
                <a16:creationId xmlns:a16="http://schemas.microsoft.com/office/drawing/2014/main" id="{78BBB033-0313-C3AF-F55A-C1077395BBF6}"/>
              </a:ext>
            </a:extLst>
          </p:cNvPr>
          <p:cNvSpPr txBox="1"/>
          <p:nvPr/>
        </p:nvSpPr>
        <p:spPr>
          <a:xfrm>
            <a:off x="8714629" y="3333298"/>
            <a:ext cx="914400" cy="204396"/>
          </a:xfrm>
          <a:prstGeom prst="rect">
            <a:avLst/>
          </a:prstGeom>
          <a:noFill/>
        </p:spPr>
        <p:txBody>
          <a:bodyPr wrap="none" lIns="0" tIns="0" rIns="0" bIns="0" rtlCol="0">
            <a:noAutofit/>
          </a:bodyPr>
          <a:lstStyle/>
          <a:p>
            <a:pPr algn="ctr" defTabSz="228600">
              <a:spcAft>
                <a:spcPts val="1200"/>
              </a:spcAft>
            </a:pPr>
            <a:r>
              <a:rPr lang="en-US" sz="1200" noProof="0" dirty="0"/>
              <a:t>Various Startups</a:t>
            </a:r>
          </a:p>
        </p:txBody>
      </p:sp>
      <p:sp>
        <p:nvSpPr>
          <p:cNvPr id="17" name="TextBox 16">
            <a:extLst>
              <a:ext uri="{FF2B5EF4-FFF2-40B4-BE49-F238E27FC236}">
                <a16:creationId xmlns:a16="http://schemas.microsoft.com/office/drawing/2014/main" id="{FD0CB7C8-23B4-FF3F-9380-83949CF86628}"/>
              </a:ext>
            </a:extLst>
          </p:cNvPr>
          <p:cNvSpPr txBox="1"/>
          <p:nvPr/>
        </p:nvSpPr>
        <p:spPr>
          <a:xfrm>
            <a:off x="5155375" y="2287244"/>
            <a:ext cx="914400" cy="204396"/>
          </a:xfrm>
          <a:prstGeom prst="rect">
            <a:avLst/>
          </a:prstGeom>
          <a:noFill/>
        </p:spPr>
        <p:txBody>
          <a:bodyPr wrap="none" lIns="0" tIns="0" rIns="0" bIns="0" rtlCol="0">
            <a:noAutofit/>
          </a:bodyPr>
          <a:lstStyle/>
          <a:p>
            <a:pPr algn="ctr" defTabSz="228600">
              <a:spcAft>
                <a:spcPts val="1200"/>
              </a:spcAft>
            </a:pPr>
            <a:r>
              <a:rPr lang="en-US" sz="1200" noProof="0" dirty="0"/>
              <a:t>OpenAI</a:t>
            </a:r>
          </a:p>
        </p:txBody>
      </p:sp>
      <p:sp>
        <p:nvSpPr>
          <p:cNvPr id="18" name="TextBox 17">
            <a:extLst>
              <a:ext uri="{FF2B5EF4-FFF2-40B4-BE49-F238E27FC236}">
                <a16:creationId xmlns:a16="http://schemas.microsoft.com/office/drawing/2014/main" id="{EA6FA504-78A1-C674-6E0D-A93EB5DA7E04}"/>
              </a:ext>
            </a:extLst>
          </p:cNvPr>
          <p:cNvSpPr txBox="1"/>
          <p:nvPr/>
        </p:nvSpPr>
        <p:spPr>
          <a:xfrm>
            <a:off x="5544311" y="2590900"/>
            <a:ext cx="914400" cy="204396"/>
          </a:xfrm>
          <a:prstGeom prst="rect">
            <a:avLst/>
          </a:prstGeom>
          <a:noFill/>
        </p:spPr>
        <p:txBody>
          <a:bodyPr wrap="none" lIns="0" tIns="0" rIns="0" bIns="0" rtlCol="0">
            <a:noAutofit/>
          </a:bodyPr>
          <a:lstStyle/>
          <a:p>
            <a:pPr algn="ctr" defTabSz="228600">
              <a:spcAft>
                <a:spcPts val="1200"/>
              </a:spcAft>
            </a:pPr>
            <a:r>
              <a:rPr lang="en-US" sz="1200" noProof="0" dirty="0"/>
              <a:t>Cohere</a:t>
            </a:r>
          </a:p>
        </p:txBody>
      </p:sp>
      <p:sp>
        <p:nvSpPr>
          <p:cNvPr id="19" name="TextBox 18">
            <a:extLst>
              <a:ext uri="{FF2B5EF4-FFF2-40B4-BE49-F238E27FC236}">
                <a16:creationId xmlns:a16="http://schemas.microsoft.com/office/drawing/2014/main" id="{2368DFD7-16D2-62D5-51A3-D62D27C9C48A}"/>
              </a:ext>
            </a:extLst>
          </p:cNvPr>
          <p:cNvSpPr txBox="1"/>
          <p:nvPr/>
        </p:nvSpPr>
        <p:spPr>
          <a:xfrm>
            <a:off x="6462764" y="2874139"/>
            <a:ext cx="914400" cy="204396"/>
          </a:xfrm>
          <a:prstGeom prst="rect">
            <a:avLst/>
          </a:prstGeom>
          <a:noFill/>
        </p:spPr>
        <p:txBody>
          <a:bodyPr wrap="none" lIns="0" tIns="0" rIns="0" bIns="0" rtlCol="0">
            <a:noAutofit/>
          </a:bodyPr>
          <a:lstStyle/>
          <a:p>
            <a:pPr algn="ctr" defTabSz="228600">
              <a:spcAft>
                <a:spcPts val="1200"/>
              </a:spcAft>
            </a:pPr>
            <a:r>
              <a:rPr lang="en-US" sz="1200" noProof="0" dirty="0"/>
              <a:t>Mistral</a:t>
            </a:r>
          </a:p>
        </p:txBody>
      </p:sp>
      <p:sp>
        <p:nvSpPr>
          <p:cNvPr id="20" name="TextBox 19">
            <a:extLst>
              <a:ext uri="{FF2B5EF4-FFF2-40B4-BE49-F238E27FC236}">
                <a16:creationId xmlns:a16="http://schemas.microsoft.com/office/drawing/2014/main" id="{5DF5CF4C-46E7-C89F-15A7-33A65928CA31}"/>
              </a:ext>
            </a:extLst>
          </p:cNvPr>
          <p:cNvSpPr txBox="1"/>
          <p:nvPr/>
        </p:nvSpPr>
        <p:spPr>
          <a:xfrm>
            <a:off x="7653364" y="2874139"/>
            <a:ext cx="914400" cy="204396"/>
          </a:xfrm>
          <a:prstGeom prst="rect">
            <a:avLst/>
          </a:prstGeom>
          <a:noFill/>
        </p:spPr>
        <p:txBody>
          <a:bodyPr wrap="none" lIns="0" tIns="0" rIns="0" bIns="0" rtlCol="0">
            <a:noAutofit/>
          </a:bodyPr>
          <a:lstStyle/>
          <a:p>
            <a:pPr algn="ctr" defTabSz="228600">
              <a:spcAft>
                <a:spcPts val="1200"/>
              </a:spcAft>
            </a:pPr>
            <a:r>
              <a:rPr lang="en-US" sz="1200" noProof="0" dirty="0"/>
              <a:t>Google</a:t>
            </a:r>
          </a:p>
        </p:txBody>
      </p:sp>
      <p:sp>
        <p:nvSpPr>
          <p:cNvPr id="21" name="TextBox 20">
            <a:extLst>
              <a:ext uri="{FF2B5EF4-FFF2-40B4-BE49-F238E27FC236}">
                <a16:creationId xmlns:a16="http://schemas.microsoft.com/office/drawing/2014/main" id="{B644BA1A-0876-9AF7-C34B-79FEADA19727}"/>
              </a:ext>
            </a:extLst>
          </p:cNvPr>
          <p:cNvSpPr txBox="1"/>
          <p:nvPr/>
        </p:nvSpPr>
        <p:spPr>
          <a:xfrm>
            <a:off x="8843964" y="2874139"/>
            <a:ext cx="914400" cy="204396"/>
          </a:xfrm>
          <a:prstGeom prst="rect">
            <a:avLst/>
          </a:prstGeom>
          <a:noFill/>
        </p:spPr>
        <p:txBody>
          <a:bodyPr wrap="none" lIns="0" tIns="0" rIns="0" bIns="0" rtlCol="0">
            <a:noAutofit/>
          </a:bodyPr>
          <a:lstStyle/>
          <a:p>
            <a:pPr algn="ctr" defTabSz="228600">
              <a:spcAft>
                <a:spcPts val="1200"/>
              </a:spcAft>
            </a:pPr>
            <a:r>
              <a:rPr lang="en-US" sz="1200" noProof="0" dirty="0"/>
              <a:t>Meta</a:t>
            </a:r>
          </a:p>
        </p:txBody>
      </p:sp>
      <p:sp>
        <p:nvSpPr>
          <p:cNvPr id="22" name="TextBox 21">
            <a:extLst>
              <a:ext uri="{FF2B5EF4-FFF2-40B4-BE49-F238E27FC236}">
                <a16:creationId xmlns:a16="http://schemas.microsoft.com/office/drawing/2014/main" id="{A903243E-4065-8C81-2211-982D4039F020}"/>
              </a:ext>
            </a:extLst>
          </p:cNvPr>
          <p:cNvSpPr txBox="1"/>
          <p:nvPr/>
        </p:nvSpPr>
        <p:spPr>
          <a:xfrm>
            <a:off x="9160826" y="2287244"/>
            <a:ext cx="914400" cy="204396"/>
          </a:xfrm>
          <a:prstGeom prst="rect">
            <a:avLst/>
          </a:prstGeom>
          <a:noFill/>
        </p:spPr>
        <p:txBody>
          <a:bodyPr wrap="none" lIns="0" tIns="0" rIns="0" bIns="0" rtlCol="0">
            <a:noAutofit/>
          </a:bodyPr>
          <a:lstStyle/>
          <a:p>
            <a:pPr algn="ctr" defTabSz="228600">
              <a:spcAft>
                <a:spcPts val="1200"/>
              </a:spcAft>
            </a:pPr>
            <a:r>
              <a:rPr lang="en-US" sz="1200" dirty="0"/>
              <a:t>Hugging Face: </a:t>
            </a:r>
            <a:r>
              <a:rPr lang="en-US" sz="1200" noProof="0" dirty="0"/>
              <a:t>Open-Weight</a:t>
            </a:r>
          </a:p>
        </p:txBody>
      </p:sp>
      <p:sp>
        <p:nvSpPr>
          <p:cNvPr id="23" name="TextBox 22">
            <a:extLst>
              <a:ext uri="{FF2B5EF4-FFF2-40B4-BE49-F238E27FC236}">
                <a16:creationId xmlns:a16="http://schemas.microsoft.com/office/drawing/2014/main" id="{45D41F25-A907-7919-2128-A1D02A65DC54}"/>
              </a:ext>
            </a:extLst>
          </p:cNvPr>
          <p:cNvSpPr txBox="1"/>
          <p:nvPr/>
        </p:nvSpPr>
        <p:spPr>
          <a:xfrm>
            <a:off x="9428754" y="2590900"/>
            <a:ext cx="914400" cy="204396"/>
          </a:xfrm>
          <a:prstGeom prst="rect">
            <a:avLst/>
          </a:prstGeom>
          <a:noFill/>
        </p:spPr>
        <p:txBody>
          <a:bodyPr wrap="none" lIns="0" tIns="0" rIns="0" bIns="0" rtlCol="0">
            <a:noAutofit/>
          </a:bodyPr>
          <a:lstStyle/>
          <a:p>
            <a:pPr algn="ctr" defTabSz="228600">
              <a:spcAft>
                <a:spcPts val="1200"/>
              </a:spcAft>
            </a:pPr>
            <a:r>
              <a:rPr lang="en-US" sz="1200" noProof="0" dirty="0"/>
              <a:t>Anthropic</a:t>
            </a:r>
          </a:p>
        </p:txBody>
      </p:sp>
      <p:sp>
        <p:nvSpPr>
          <p:cNvPr id="24" name="TextBox 23">
            <a:extLst>
              <a:ext uri="{FF2B5EF4-FFF2-40B4-BE49-F238E27FC236}">
                <a16:creationId xmlns:a16="http://schemas.microsoft.com/office/drawing/2014/main" id="{98F3C06E-DD73-349C-5051-D37A1AEE4ECF}"/>
              </a:ext>
            </a:extLst>
          </p:cNvPr>
          <p:cNvSpPr txBox="1"/>
          <p:nvPr/>
        </p:nvSpPr>
        <p:spPr>
          <a:xfrm>
            <a:off x="7406640" y="2298574"/>
            <a:ext cx="914400" cy="204396"/>
          </a:xfrm>
          <a:prstGeom prst="rect">
            <a:avLst/>
          </a:prstGeom>
          <a:noFill/>
        </p:spPr>
        <p:txBody>
          <a:bodyPr wrap="none" lIns="0" tIns="0" rIns="0" bIns="0" rtlCol="0">
            <a:noAutofit/>
          </a:bodyPr>
          <a:lstStyle/>
          <a:p>
            <a:pPr algn="ctr" defTabSz="228600">
              <a:spcAft>
                <a:spcPts val="1200"/>
              </a:spcAft>
            </a:pPr>
            <a:r>
              <a:rPr lang="en-US" sz="1200" noProof="0" dirty="0"/>
              <a:t>Amazon</a:t>
            </a:r>
          </a:p>
        </p:txBody>
      </p:sp>
      <p:sp>
        <p:nvSpPr>
          <p:cNvPr id="30" name="TextBox 29">
            <a:extLst>
              <a:ext uri="{FF2B5EF4-FFF2-40B4-BE49-F238E27FC236}">
                <a16:creationId xmlns:a16="http://schemas.microsoft.com/office/drawing/2014/main" id="{4FC4840C-49C9-F20A-F9AF-F954EAD100BC}"/>
              </a:ext>
            </a:extLst>
          </p:cNvPr>
          <p:cNvSpPr txBox="1"/>
          <p:nvPr/>
        </p:nvSpPr>
        <p:spPr>
          <a:xfrm>
            <a:off x="7406640" y="6272604"/>
            <a:ext cx="914400" cy="204396"/>
          </a:xfrm>
          <a:prstGeom prst="rect">
            <a:avLst/>
          </a:prstGeom>
          <a:noFill/>
        </p:spPr>
        <p:txBody>
          <a:bodyPr wrap="none" lIns="0" tIns="0" rIns="0" bIns="0" rtlCol="0">
            <a:noAutofit/>
          </a:bodyPr>
          <a:lstStyle/>
          <a:p>
            <a:pPr algn="ctr" defTabSz="228600">
              <a:spcAft>
                <a:spcPts val="1200"/>
              </a:spcAft>
            </a:pPr>
            <a:r>
              <a:rPr lang="en-US" sz="1200" noProof="0" dirty="0"/>
              <a:t>ASML</a:t>
            </a:r>
          </a:p>
        </p:txBody>
      </p:sp>
      <p:sp>
        <p:nvSpPr>
          <p:cNvPr id="31" name="TextBox 30">
            <a:extLst>
              <a:ext uri="{FF2B5EF4-FFF2-40B4-BE49-F238E27FC236}">
                <a16:creationId xmlns:a16="http://schemas.microsoft.com/office/drawing/2014/main" id="{8134B32D-A59D-F450-650A-7AE296CD03A1}"/>
              </a:ext>
            </a:extLst>
          </p:cNvPr>
          <p:cNvSpPr txBox="1"/>
          <p:nvPr/>
        </p:nvSpPr>
        <p:spPr>
          <a:xfrm>
            <a:off x="7406640" y="5121473"/>
            <a:ext cx="914400" cy="204396"/>
          </a:xfrm>
          <a:prstGeom prst="rect">
            <a:avLst/>
          </a:prstGeom>
          <a:noFill/>
        </p:spPr>
        <p:txBody>
          <a:bodyPr wrap="none" lIns="0" tIns="0" rIns="0" bIns="0" rtlCol="0">
            <a:noAutofit/>
          </a:bodyPr>
          <a:lstStyle/>
          <a:p>
            <a:pPr algn="ctr" defTabSz="228600">
              <a:spcAft>
                <a:spcPts val="1200"/>
              </a:spcAft>
            </a:pPr>
            <a:r>
              <a:rPr lang="en-US" sz="1200" noProof="0" dirty="0"/>
              <a:t>TSMC</a:t>
            </a:r>
          </a:p>
        </p:txBody>
      </p:sp>
      <p:sp>
        <p:nvSpPr>
          <p:cNvPr id="33" name="TextBox 32">
            <a:extLst>
              <a:ext uri="{FF2B5EF4-FFF2-40B4-BE49-F238E27FC236}">
                <a16:creationId xmlns:a16="http://schemas.microsoft.com/office/drawing/2014/main" id="{776C8344-EA85-DD92-1F04-A977091057CF}"/>
              </a:ext>
            </a:extLst>
          </p:cNvPr>
          <p:cNvSpPr txBox="1"/>
          <p:nvPr/>
        </p:nvSpPr>
        <p:spPr>
          <a:xfrm>
            <a:off x="3706178" y="5764730"/>
            <a:ext cx="3243262" cy="860525"/>
          </a:xfrm>
          <a:prstGeom prst="rect">
            <a:avLst/>
          </a:prstGeom>
          <a:noFill/>
        </p:spPr>
        <p:txBody>
          <a:bodyPr wrap="square" lIns="0" tIns="0" rIns="0" bIns="0" rtlCol="0">
            <a:noAutofit/>
          </a:bodyPr>
          <a:lstStyle/>
          <a:p>
            <a:pPr algn="ctr" defTabSz="228600">
              <a:spcAft>
                <a:spcPts val="1200"/>
              </a:spcAft>
            </a:pPr>
            <a:r>
              <a:rPr lang="en-US" sz="1000" dirty="0"/>
              <a:t>ASML is the only company capable of producing advanced photolithography (Extreme UV, &lt;5 nanometer light for etching)</a:t>
            </a:r>
            <a:endParaRPr lang="en-US" sz="1000" noProof="0" dirty="0"/>
          </a:p>
        </p:txBody>
      </p:sp>
      <p:sp>
        <p:nvSpPr>
          <p:cNvPr id="34" name="TextBox 33">
            <a:extLst>
              <a:ext uri="{FF2B5EF4-FFF2-40B4-BE49-F238E27FC236}">
                <a16:creationId xmlns:a16="http://schemas.microsoft.com/office/drawing/2014/main" id="{1F7C4A37-4C68-C0C1-9912-A47BD1872FD1}"/>
              </a:ext>
            </a:extLst>
          </p:cNvPr>
          <p:cNvSpPr txBox="1"/>
          <p:nvPr/>
        </p:nvSpPr>
        <p:spPr>
          <a:xfrm>
            <a:off x="3448686" y="4821175"/>
            <a:ext cx="3243262" cy="860525"/>
          </a:xfrm>
          <a:prstGeom prst="rect">
            <a:avLst/>
          </a:prstGeom>
          <a:noFill/>
        </p:spPr>
        <p:txBody>
          <a:bodyPr wrap="square" lIns="0" tIns="0" rIns="0" bIns="0" rtlCol="0">
            <a:noAutofit/>
          </a:bodyPr>
          <a:lstStyle/>
          <a:p>
            <a:pPr algn="ctr" defTabSz="228600">
              <a:spcAft>
                <a:spcPts val="1200"/>
              </a:spcAft>
            </a:pPr>
            <a:r>
              <a:rPr lang="en-US" sz="1000" dirty="0"/>
              <a:t>TSMC has 90% market share of advanced manufacturing &lt;5 nanometer chips</a:t>
            </a:r>
            <a:endParaRPr lang="en-US" sz="1000" noProof="0" dirty="0"/>
          </a:p>
        </p:txBody>
      </p:sp>
      <p:sp>
        <p:nvSpPr>
          <p:cNvPr id="35" name="TextBox 34">
            <a:extLst>
              <a:ext uri="{FF2B5EF4-FFF2-40B4-BE49-F238E27FC236}">
                <a16:creationId xmlns:a16="http://schemas.microsoft.com/office/drawing/2014/main" id="{CD81772A-4AE4-7303-A527-F44C354E19AE}"/>
              </a:ext>
            </a:extLst>
          </p:cNvPr>
          <p:cNvSpPr txBox="1"/>
          <p:nvPr/>
        </p:nvSpPr>
        <p:spPr>
          <a:xfrm>
            <a:off x="8923077" y="3658535"/>
            <a:ext cx="914400" cy="204396"/>
          </a:xfrm>
          <a:prstGeom prst="rect">
            <a:avLst/>
          </a:prstGeom>
          <a:noFill/>
        </p:spPr>
        <p:txBody>
          <a:bodyPr wrap="none" lIns="0" tIns="0" rIns="0" bIns="0" rtlCol="0">
            <a:noAutofit/>
          </a:bodyPr>
          <a:lstStyle/>
          <a:p>
            <a:pPr algn="ctr" defTabSz="228600">
              <a:spcAft>
                <a:spcPts val="1200"/>
              </a:spcAft>
            </a:pPr>
            <a:r>
              <a:rPr lang="en-US" sz="1200" noProof="0" dirty="0"/>
              <a:t>Meta</a:t>
            </a:r>
          </a:p>
        </p:txBody>
      </p:sp>
      <p:sp>
        <p:nvSpPr>
          <p:cNvPr id="36" name="TextBox 35">
            <a:extLst>
              <a:ext uri="{FF2B5EF4-FFF2-40B4-BE49-F238E27FC236}">
                <a16:creationId xmlns:a16="http://schemas.microsoft.com/office/drawing/2014/main" id="{8393FE30-5246-1851-3B43-51A1D45BE1F6}"/>
              </a:ext>
            </a:extLst>
          </p:cNvPr>
          <p:cNvSpPr txBox="1"/>
          <p:nvPr/>
        </p:nvSpPr>
        <p:spPr>
          <a:xfrm>
            <a:off x="6116216" y="3333298"/>
            <a:ext cx="914400" cy="204396"/>
          </a:xfrm>
          <a:prstGeom prst="rect">
            <a:avLst/>
          </a:prstGeom>
          <a:noFill/>
        </p:spPr>
        <p:txBody>
          <a:bodyPr wrap="none" lIns="0" tIns="0" rIns="0" bIns="0" rtlCol="0">
            <a:noAutofit/>
          </a:bodyPr>
          <a:lstStyle/>
          <a:p>
            <a:pPr algn="ctr" defTabSz="228600">
              <a:spcAft>
                <a:spcPts val="1200"/>
              </a:spcAft>
            </a:pPr>
            <a:r>
              <a:rPr lang="en-US" sz="1200" noProof="0" dirty="0"/>
              <a:t>AMD</a:t>
            </a:r>
          </a:p>
        </p:txBody>
      </p:sp>
      <p:sp>
        <p:nvSpPr>
          <p:cNvPr id="37" name="TextBox 36">
            <a:extLst>
              <a:ext uri="{FF2B5EF4-FFF2-40B4-BE49-F238E27FC236}">
                <a16:creationId xmlns:a16="http://schemas.microsoft.com/office/drawing/2014/main" id="{1346BCE0-9C2B-051B-93D6-64F43808EE24}"/>
              </a:ext>
            </a:extLst>
          </p:cNvPr>
          <p:cNvSpPr txBox="1"/>
          <p:nvPr/>
        </p:nvSpPr>
        <p:spPr>
          <a:xfrm>
            <a:off x="3533750" y="3623390"/>
            <a:ext cx="2166303" cy="860525"/>
          </a:xfrm>
          <a:prstGeom prst="rect">
            <a:avLst/>
          </a:prstGeom>
          <a:noFill/>
        </p:spPr>
        <p:txBody>
          <a:bodyPr wrap="square" lIns="0" tIns="0" rIns="0" bIns="0" rtlCol="0">
            <a:noAutofit/>
          </a:bodyPr>
          <a:lstStyle/>
          <a:p>
            <a:pPr algn="ctr" defTabSz="228600">
              <a:spcAft>
                <a:spcPts val="1200"/>
              </a:spcAft>
            </a:pPr>
            <a:r>
              <a:rPr lang="en-US" sz="1000" dirty="0"/>
              <a:t>NVIDIA has ~90%, Samsung has 8% of the GPU data center market</a:t>
            </a:r>
            <a:endParaRPr lang="en-US" sz="1000" noProof="0" dirty="0"/>
          </a:p>
        </p:txBody>
      </p:sp>
      <p:sp>
        <p:nvSpPr>
          <p:cNvPr id="3" name="TextBox 2">
            <a:extLst>
              <a:ext uri="{FF2B5EF4-FFF2-40B4-BE49-F238E27FC236}">
                <a16:creationId xmlns:a16="http://schemas.microsoft.com/office/drawing/2014/main" id="{D293C633-9860-8598-8C18-681499936B20}"/>
              </a:ext>
            </a:extLst>
          </p:cNvPr>
          <p:cNvSpPr txBox="1"/>
          <p:nvPr/>
        </p:nvSpPr>
        <p:spPr>
          <a:xfrm>
            <a:off x="2162924" y="2657616"/>
            <a:ext cx="2684591" cy="277203"/>
          </a:xfrm>
          <a:prstGeom prst="rect">
            <a:avLst/>
          </a:prstGeom>
          <a:noFill/>
        </p:spPr>
        <p:txBody>
          <a:bodyPr wrap="square" lIns="0" tIns="0" rIns="0" bIns="0" rtlCol="0">
            <a:noAutofit/>
          </a:bodyPr>
          <a:lstStyle/>
          <a:p>
            <a:pPr algn="ctr" defTabSz="228600">
              <a:spcAft>
                <a:spcPts val="1200"/>
              </a:spcAft>
            </a:pPr>
            <a:r>
              <a:rPr lang="en-US" sz="1000" dirty="0"/>
              <a:t>Prices have collapsed 90% in a few years</a:t>
            </a:r>
            <a:endParaRPr lang="en-US" sz="1000" noProof="0" dirty="0"/>
          </a:p>
        </p:txBody>
      </p:sp>
      <p:sp>
        <p:nvSpPr>
          <p:cNvPr id="4" name="TextBox 3">
            <a:extLst>
              <a:ext uri="{FF2B5EF4-FFF2-40B4-BE49-F238E27FC236}">
                <a16:creationId xmlns:a16="http://schemas.microsoft.com/office/drawing/2014/main" id="{814C6B55-602E-5CB0-9610-1E5B226BB0FC}"/>
              </a:ext>
            </a:extLst>
          </p:cNvPr>
          <p:cNvSpPr txBox="1"/>
          <p:nvPr/>
        </p:nvSpPr>
        <p:spPr>
          <a:xfrm>
            <a:off x="1346333" y="1523500"/>
            <a:ext cx="2684591" cy="277203"/>
          </a:xfrm>
          <a:prstGeom prst="rect">
            <a:avLst/>
          </a:prstGeom>
          <a:noFill/>
        </p:spPr>
        <p:txBody>
          <a:bodyPr wrap="square" lIns="0" tIns="0" rIns="0" bIns="0" rtlCol="0">
            <a:noAutofit/>
          </a:bodyPr>
          <a:lstStyle/>
          <a:p>
            <a:pPr algn="ctr" defTabSz="228600">
              <a:spcAft>
                <a:spcPts val="1200"/>
              </a:spcAft>
            </a:pPr>
            <a:r>
              <a:rPr lang="en-US" sz="1000" dirty="0"/>
              <a:t>No GenAI startup outside of fine-tuning has had a major exit (</a:t>
            </a:r>
            <a:r>
              <a:rPr lang="en-US" sz="1000" dirty="0" err="1"/>
              <a:t>MosaicML</a:t>
            </a:r>
            <a:r>
              <a:rPr lang="en-US" sz="1000" dirty="0"/>
              <a:t>).</a:t>
            </a:r>
            <a:endParaRPr lang="en-US" sz="1000" noProof="0" dirty="0"/>
          </a:p>
        </p:txBody>
      </p:sp>
      <p:pic>
        <p:nvPicPr>
          <p:cNvPr id="5122" name="Picture 2" descr="DeepSeek Logo and symbol, meaning, history, PNG, brand">
            <a:extLst>
              <a:ext uri="{FF2B5EF4-FFF2-40B4-BE49-F238E27FC236}">
                <a16:creationId xmlns:a16="http://schemas.microsoft.com/office/drawing/2014/main" id="{98C1202E-94AB-EE64-5807-F4F17AD4A7F5}"/>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6278179" y="2074629"/>
            <a:ext cx="1068177" cy="600850"/>
          </a:xfrm>
          <a:prstGeom prst="rect">
            <a:avLst/>
          </a:prstGeom>
          <a:noFill/>
          <a:extLst>
            <a:ext uri="{909E8E84-426E-40DD-AFC4-6F175D3DCCD1}">
              <a14:hiddenFill xmlns:a14="http://schemas.microsoft.com/office/drawing/2010/main">
                <a:solidFill>
                  <a:srgbClr val="FFFFFF"/>
                </a:solidFill>
              </a14:hiddenFill>
            </a:ext>
          </a:extLst>
        </p:spPr>
      </p:pic>
      <p:sp>
        <p:nvSpPr>
          <p:cNvPr id="7" name="Up Arrow 6">
            <a:extLst>
              <a:ext uri="{FF2B5EF4-FFF2-40B4-BE49-F238E27FC236}">
                <a16:creationId xmlns:a16="http://schemas.microsoft.com/office/drawing/2014/main" id="{EFBE23E6-F1D0-686E-39C1-D13D9F7B74F5}"/>
              </a:ext>
            </a:extLst>
          </p:cNvPr>
          <p:cNvSpPr/>
          <p:nvPr/>
        </p:nvSpPr>
        <p:spPr>
          <a:xfrm>
            <a:off x="482204" y="3277546"/>
            <a:ext cx="586853" cy="2964068"/>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25" name="TextBox 24">
            <a:extLst>
              <a:ext uri="{FF2B5EF4-FFF2-40B4-BE49-F238E27FC236}">
                <a16:creationId xmlns:a16="http://schemas.microsoft.com/office/drawing/2014/main" id="{7C9F8A9E-317A-BDF6-488F-06B6A9AEE26E}"/>
              </a:ext>
            </a:extLst>
          </p:cNvPr>
          <p:cNvSpPr txBox="1"/>
          <p:nvPr/>
        </p:nvSpPr>
        <p:spPr>
          <a:xfrm rot="16200000">
            <a:off x="-360257" y="4603215"/>
            <a:ext cx="2572791" cy="530340"/>
          </a:xfrm>
          <a:prstGeom prst="rect">
            <a:avLst/>
          </a:prstGeom>
          <a:noFill/>
        </p:spPr>
        <p:txBody>
          <a:bodyPr wrap="square" lIns="0" tIns="0" rIns="0" bIns="0" rtlCol="0">
            <a:noAutofit/>
          </a:bodyPr>
          <a:lstStyle/>
          <a:p>
            <a:pPr algn="ctr" defTabSz="228600">
              <a:spcAft>
                <a:spcPts val="1200"/>
              </a:spcAft>
            </a:pPr>
            <a:r>
              <a:rPr lang="en-US" sz="1200" dirty="0">
                <a:solidFill>
                  <a:schemeClr val="bg1"/>
                </a:solidFill>
              </a:rPr>
              <a:t>Double+ Marginalization at each level</a:t>
            </a:r>
            <a:endParaRPr lang="en-US" sz="1200" noProof="0" dirty="0">
              <a:solidFill>
                <a:schemeClr val="bg1"/>
              </a:solidFill>
            </a:endParaRPr>
          </a:p>
        </p:txBody>
      </p:sp>
      <p:sp>
        <p:nvSpPr>
          <p:cNvPr id="26" name="Up Arrow 25">
            <a:extLst>
              <a:ext uri="{FF2B5EF4-FFF2-40B4-BE49-F238E27FC236}">
                <a16:creationId xmlns:a16="http://schemas.microsoft.com/office/drawing/2014/main" id="{F6D58127-3ABD-AB2C-75DD-147B304DFD82}"/>
              </a:ext>
            </a:extLst>
          </p:cNvPr>
          <p:cNvSpPr/>
          <p:nvPr/>
        </p:nvSpPr>
        <p:spPr>
          <a:xfrm>
            <a:off x="482204" y="985607"/>
            <a:ext cx="586853" cy="2291940"/>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
        <p:nvSpPr>
          <p:cNvPr id="27" name="TextBox 26">
            <a:extLst>
              <a:ext uri="{FF2B5EF4-FFF2-40B4-BE49-F238E27FC236}">
                <a16:creationId xmlns:a16="http://schemas.microsoft.com/office/drawing/2014/main" id="{BB240720-609F-997B-ABA9-1B7238304806}"/>
              </a:ext>
            </a:extLst>
          </p:cNvPr>
          <p:cNvSpPr txBox="1"/>
          <p:nvPr/>
        </p:nvSpPr>
        <p:spPr>
          <a:xfrm rot="16200000">
            <a:off x="-345253" y="2032515"/>
            <a:ext cx="2237850" cy="279555"/>
          </a:xfrm>
          <a:prstGeom prst="rect">
            <a:avLst/>
          </a:prstGeom>
          <a:noFill/>
        </p:spPr>
        <p:txBody>
          <a:bodyPr wrap="square" lIns="0" tIns="0" rIns="0" bIns="0" rtlCol="0" anchor="ctr">
            <a:noAutofit/>
          </a:bodyPr>
          <a:lstStyle/>
          <a:p>
            <a:pPr algn="ctr" defTabSz="228600">
              <a:spcAft>
                <a:spcPts val="1200"/>
              </a:spcAft>
            </a:pPr>
            <a:r>
              <a:rPr lang="en-US" sz="1200" dirty="0">
                <a:solidFill>
                  <a:schemeClr val="bg1"/>
                </a:solidFill>
              </a:rPr>
              <a:t>Commodification</a:t>
            </a:r>
            <a:endParaRPr lang="en-US" sz="1200" noProof="0" dirty="0">
              <a:solidFill>
                <a:schemeClr val="bg1"/>
              </a:solidFill>
            </a:endParaRPr>
          </a:p>
        </p:txBody>
      </p:sp>
      <p:sp>
        <p:nvSpPr>
          <p:cNvPr id="6" name="Footer Placeholder 4">
            <a:extLst>
              <a:ext uri="{FF2B5EF4-FFF2-40B4-BE49-F238E27FC236}">
                <a16:creationId xmlns:a16="http://schemas.microsoft.com/office/drawing/2014/main" id="{4D426101-8D4E-0685-33F3-2421B2597A7A}"/>
              </a:ext>
            </a:extLst>
          </p:cNvPr>
          <p:cNvSpPr>
            <a:spLocks noGrp="1"/>
          </p:cNvSpPr>
          <p:nvPr>
            <p:ph type="ftr" sz="quarter" idx="4294967295"/>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Kwartler</a:t>
            </a:r>
          </a:p>
        </p:txBody>
      </p:sp>
    </p:spTree>
    <p:extLst>
      <p:ext uri="{BB962C8B-B14F-4D97-AF65-F5344CB8AC3E}">
        <p14:creationId xmlns:p14="http://schemas.microsoft.com/office/powerpoint/2010/main" val="12222309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DE322-B5EA-0DAE-3ABA-3C8CAAD739F6}"/>
              </a:ext>
            </a:extLst>
          </p:cNvPr>
          <p:cNvSpPr>
            <a:spLocks noGrp="1"/>
          </p:cNvSpPr>
          <p:nvPr>
            <p:ph type="title"/>
          </p:nvPr>
        </p:nvSpPr>
        <p:spPr/>
        <p:txBody>
          <a:bodyPr/>
          <a:lstStyle/>
          <a:p>
            <a:r>
              <a:rPr lang="en-US" sz="3200" dirty="0"/>
              <a:t>LLMs are a commodity for almost every use case</a:t>
            </a:r>
          </a:p>
        </p:txBody>
      </p:sp>
      <p:sp>
        <p:nvSpPr>
          <p:cNvPr id="4" name="Slide Number Placeholder 3">
            <a:extLst>
              <a:ext uri="{FF2B5EF4-FFF2-40B4-BE49-F238E27FC236}">
                <a16:creationId xmlns:a16="http://schemas.microsoft.com/office/drawing/2014/main" id="{14C9E3A4-C41B-D57B-7EA7-215AD15FDC19}"/>
              </a:ext>
            </a:extLst>
          </p:cNvPr>
          <p:cNvSpPr>
            <a:spLocks noGrp="1"/>
          </p:cNvSpPr>
          <p:nvPr>
            <p:ph type="sldNum" sz="quarter" idx="12"/>
          </p:nvPr>
        </p:nvSpPr>
        <p:spPr>
          <a:xfrm>
            <a:off x="11484746" y="6490025"/>
            <a:ext cx="326254" cy="201168"/>
          </a:xfrm>
          <a:prstGeom prst="rect">
            <a:avLst/>
          </a:prstGeom>
        </p:spPr>
        <p:txBody>
          <a:bodyPr vert="horz" wrap="none" lIns="0" tIns="0" rIns="0" bIns="0" rtlCol="0" anchor="ct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F90F471-3972-4120-B8B3-0237DE626C35}" type="slidenum">
              <a:rPr lang="en-US" smtClean="0"/>
              <a:pPr/>
              <a:t>31</a:t>
            </a:fld>
            <a:endParaRPr lang="en-US" dirty="0"/>
          </a:p>
        </p:txBody>
      </p:sp>
      <p:pic>
        <p:nvPicPr>
          <p:cNvPr id="11266" name="Picture 2">
            <a:extLst>
              <a:ext uri="{FF2B5EF4-FFF2-40B4-BE49-F238E27FC236}">
                <a16:creationId xmlns:a16="http://schemas.microsoft.com/office/drawing/2014/main" id="{4D3D5161-2EEA-F5EC-BBB2-E37A14B8A3D8}"/>
              </a:ext>
            </a:extLst>
          </p:cNvPr>
          <p:cNvPicPr>
            <a:picLocks noGrp="1" noChangeAspect="1" noChangeArrowheads="1"/>
          </p:cNvPicPr>
          <p:nvPr>
            <p:ph sz="quarter" idx="10"/>
          </p:nvPr>
        </p:nvPicPr>
        <p:blipFill rotWithShape="1">
          <a:blip r:embed="rId2" cstate="hqprint">
            <a:extLst>
              <a:ext uri="{28A0092B-C50C-407E-A947-70E740481C1C}">
                <a14:useLocalDpi xmlns:a14="http://schemas.microsoft.com/office/drawing/2010/main"/>
              </a:ext>
            </a:extLst>
          </a:blip>
          <a:srcRect/>
          <a:stretch/>
        </p:blipFill>
        <p:spPr bwMode="auto">
          <a:xfrm>
            <a:off x="381000" y="2049899"/>
            <a:ext cx="5541335" cy="3202586"/>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3700A442-F626-159B-B37C-D5D5DC7A630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96000" y="1858262"/>
            <a:ext cx="5936512" cy="414510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4">
            <a:extLst>
              <a:ext uri="{FF2B5EF4-FFF2-40B4-BE49-F238E27FC236}">
                <a16:creationId xmlns:a16="http://schemas.microsoft.com/office/drawing/2014/main" id="{9C7247BB-F20A-A354-4E96-EFDF575A5620}"/>
              </a:ext>
            </a:extLst>
          </p:cNvPr>
          <p:cNvSpPr>
            <a:spLocks noGrp="1"/>
          </p:cNvSpPr>
          <p:nvPr>
            <p:ph type="ftr" sz="quarter" idx="4294967295"/>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Kwartler</a:t>
            </a:r>
          </a:p>
        </p:txBody>
      </p:sp>
    </p:spTree>
    <p:extLst>
      <p:ext uri="{BB962C8B-B14F-4D97-AF65-F5344CB8AC3E}">
        <p14:creationId xmlns:p14="http://schemas.microsoft.com/office/powerpoint/2010/main" val="7748836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6D3BA-5B7E-BB97-05C4-BF1F7FDAAD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0AE785-5D3F-E4F0-721A-9A617EBCB95F}"/>
              </a:ext>
            </a:extLst>
          </p:cNvPr>
          <p:cNvSpPr>
            <a:spLocks noGrp="1"/>
          </p:cNvSpPr>
          <p:nvPr>
            <p:ph type="title"/>
          </p:nvPr>
        </p:nvSpPr>
        <p:spPr>
          <a:xfrm>
            <a:off x="129092" y="115246"/>
            <a:ext cx="11798748" cy="990600"/>
          </a:xfrm>
        </p:spPr>
        <p:txBody>
          <a:bodyPr/>
          <a:lstStyle/>
          <a:p>
            <a:r>
              <a:rPr lang="en-US" sz="2800" dirty="0"/>
              <a:t>Standardization is key to avoiding inefficient solutions.</a:t>
            </a:r>
          </a:p>
        </p:txBody>
      </p:sp>
      <p:graphicFrame>
        <p:nvGraphicFramePr>
          <p:cNvPr id="5" name="Diagram 4">
            <a:extLst>
              <a:ext uri="{FF2B5EF4-FFF2-40B4-BE49-F238E27FC236}">
                <a16:creationId xmlns:a16="http://schemas.microsoft.com/office/drawing/2014/main" id="{EDB90043-323E-FACF-7659-7E30623376EC}"/>
              </a:ext>
            </a:extLst>
          </p:cNvPr>
          <p:cNvGraphicFramePr/>
          <p:nvPr/>
        </p:nvGraphicFramePr>
        <p:xfrm>
          <a:off x="3799840" y="1058333"/>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8F2CD490-850F-97EB-5BC9-C9E9DDC6CA0B}"/>
              </a:ext>
            </a:extLst>
          </p:cNvPr>
          <p:cNvSpPr txBox="1"/>
          <p:nvPr/>
        </p:nvSpPr>
        <p:spPr>
          <a:xfrm>
            <a:off x="2979788" y="1577363"/>
            <a:ext cx="914400" cy="204396"/>
          </a:xfrm>
          <a:prstGeom prst="rect">
            <a:avLst/>
          </a:prstGeom>
          <a:noFill/>
        </p:spPr>
        <p:txBody>
          <a:bodyPr wrap="none" lIns="0" tIns="0" rIns="0" bIns="0" rtlCol="0">
            <a:noAutofit/>
          </a:bodyPr>
          <a:lstStyle/>
          <a:p>
            <a:pPr algn="ctr" defTabSz="228600">
              <a:spcAft>
                <a:spcPts val="1200"/>
              </a:spcAft>
            </a:pPr>
            <a:r>
              <a:rPr lang="en-US" sz="2000" noProof="0" dirty="0">
                <a:solidFill>
                  <a:schemeClr val="accent1"/>
                </a:solidFill>
              </a:rPr>
              <a:t>Countless</a:t>
            </a:r>
          </a:p>
        </p:txBody>
      </p:sp>
      <p:sp>
        <p:nvSpPr>
          <p:cNvPr id="4" name="TextBox 3">
            <a:extLst>
              <a:ext uri="{FF2B5EF4-FFF2-40B4-BE49-F238E27FC236}">
                <a16:creationId xmlns:a16="http://schemas.microsoft.com/office/drawing/2014/main" id="{F191DB47-C2AA-DA2D-52D3-75EA54DDDAC0}"/>
              </a:ext>
            </a:extLst>
          </p:cNvPr>
          <p:cNvSpPr txBox="1"/>
          <p:nvPr/>
        </p:nvSpPr>
        <p:spPr>
          <a:xfrm>
            <a:off x="3479637" y="2514824"/>
            <a:ext cx="914400" cy="506955"/>
          </a:xfrm>
          <a:prstGeom prst="rect">
            <a:avLst/>
          </a:prstGeom>
          <a:noFill/>
        </p:spPr>
        <p:txBody>
          <a:bodyPr wrap="none" lIns="0" tIns="0" rIns="0" bIns="0" rtlCol="0" anchor="ctr">
            <a:noAutofit/>
          </a:bodyPr>
          <a:lstStyle/>
          <a:p>
            <a:pPr algn="ctr" defTabSz="228600"/>
            <a:r>
              <a:rPr lang="en-US" noProof="0" dirty="0">
                <a:solidFill>
                  <a:schemeClr val="accent1"/>
                </a:solidFill>
              </a:rPr>
              <a:t>Countless Fine-Tuned</a:t>
            </a:r>
          </a:p>
          <a:p>
            <a:pPr algn="ctr" defTabSz="228600"/>
            <a:r>
              <a:rPr lang="en-US" noProof="0" dirty="0">
                <a:solidFill>
                  <a:schemeClr val="accent1"/>
                </a:solidFill>
              </a:rPr>
              <a:t> Open &amp; Closed Weights</a:t>
            </a:r>
          </a:p>
        </p:txBody>
      </p:sp>
      <p:sp>
        <p:nvSpPr>
          <p:cNvPr id="6" name="TextBox 5">
            <a:extLst>
              <a:ext uri="{FF2B5EF4-FFF2-40B4-BE49-F238E27FC236}">
                <a16:creationId xmlns:a16="http://schemas.microsoft.com/office/drawing/2014/main" id="{F891E539-839C-7D66-E640-5B5B023D9641}"/>
              </a:ext>
            </a:extLst>
          </p:cNvPr>
          <p:cNvSpPr txBox="1"/>
          <p:nvPr/>
        </p:nvSpPr>
        <p:spPr>
          <a:xfrm>
            <a:off x="4000500" y="3625843"/>
            <a:ext cx="1223178" cy="420757"/>
          </a:xfrm>
          <a:prstGeom prst="rect">
            <a:avLst/>
          </a:prstGeom>
          <a:noFill/>
        </p:spPr>
        <p:txBody>
          <a:bodyPr wrap="none" lIns="0" tIns="0" rIns="0" bIns="0" rtlCol="0">
            <a:noAutofit/>
          </a:bodyPr>
          <a:lstStyle/>
          <a:p>
            <a:pPr algn="ctr" defTabSz="228600">
              <a:spcAft>
                <a:spcPts val="1200"/>
              </a:spcAft>
            </a:pPr>
            <a:r>
              <a:rPr lang="en-US" sz="2000" dirty="0">
                <a:solidFill>
                  <a:schemeClr val="accent1"/>
                </a:solidFill>
              </a:rPr>
              <a:t>~18 but 1 dominates</a:t>
            </a:r>
            <a:endParaRPr lang="en-US" sz="2000" noProof="0" dirty="0">
              <a:solidFill>
                <a:schemeClr val="accent1"/>
              </a:solidFill>
            </a:endParaRPr>
          </a:p>
        </p:txBody>
      </p:sp>
      <p:sp>
        <p:nvSpPr>
          <p:cNvPr id="7" name="TextBox 6">
            <a:extLst>
              <a:ext uri="{FF2B5EF4-FFF2-40B4-BE49-F238E27FC236}">
                <a16:creationId xmlns:a16="http://schemas.microsoft.com/office/drawing/2014/main" id="{D76353E9-013B-6404-61C3-FF9FA0610555}"/>
              </a:ext>
            </a:extLst>
          </p:cNvPr>
          <p:cNvSpPr txBox="1"/>
          <p:nvPr/>
        </p:nvSpPr>
        <p:spPr>
          <a:xfrm>
            <a:off x="5437991" y="4710753"/>
            <a:ext cx="914400" cy="204396"/>
          </a:xfrm>
          <a:prstGeom prst="rect">
            <a:avLst/>
          </a:prstGeom>
          <a:noFill/>
        </p:spPr>
        <p:txBody>
          <a:bodyPr wrap="none" lIns="0" tIns="0" rIns="0" bIns="0" rtlCol="0">
            <a:noAutofit/>
          </a:bodyPr>
          <a:lstStyle/>
          <a:p>
            <a:pPr algn="ctr" defTabSz="228600">
              <a:spcAft>
                <a:spcPts val="1200"/>
              </a:spcAft>
            </a:pPr>
            <a:r>
              <a:rPr lang="en-US" sz="2000" noProof="0" dirty="0">
                <a:solidFill>
                  <a:schemeClr val="accent1"/>
                </a:solidFill>
              </a:rPr>
              <a:t>One</a:t>
            </a:r>
          </a:p>
        </p:txBody>
      </p:sp>
      <p:sp>
        <p:nvSpPr>
          <p:cNvPr id="8" name="TextBox 7">
            <a:extLst>
              <a:ext uri="{FF2B5EF4-FFF2-40B4-BE49-F238E27FC236}">
                <a16:creationId xmlns:a16="http://schemas.microsoft.com/office/drawing/2014/main" id="{ACBADB4D-5D27-B9A6-76E5-BEDF880D3826}"/>
              </a:ext>
            </a:extLst>
          </p:cNvPr>
          <p:cNvSpPr txBox="1"/>
          <p:nvPr/>
        </p:nvSpPr>
        <p:spPr>
          <a:xfrm>
            <a:off x="6096000" y="5697469"/>
            <a:ext cx="914400" cy="204396"/>
          </a:xfrm>
          <a:prstGeom prst="rect">
            <a:avLst/>
          </a:prstGeom>
          <a:noFill/>
        </p:spPr>
        <p:txBody>
          <a:bodyPr wrap="none" lIns="0" tIns="0" rIns="0" bIns="0" rtlCol="0">
            <a:noAutofit/>
          </a:bodyPr>
          <a:lstStyle/>
          <a:p>
            <a:pPr algn="ctr" defTabSz="228600">
              <a:spcAft>
                <a:spcPts val="1200"/>
              </a:spcAft>
            </a:pPr>
            <a:r>
              <a:rPr lang="en-US" sz="2000" dirty="0">
                <a:solidFill>
                  <a:schemeClr val="accent1"/>
                </a:solidFill>
              </a:rPr>
              <a:t>One</a:t>
            </a:r>
            <a:endParaRPr lang="en-US" sz="2000" noProof="0" dirty="0">
              <a:solidFill>
                <a:schemeClr val="accent1"/>
              </a:solidFill>
            </a:endParaRPr>
          </a:p>
        </p:txBody>
      </p:sp>
      <p:sp>
        <p:nvSpPr>
          <p:cNvPr id="9" name="TextBox 8">
            <a:extLst>
              <a:ext uri="{FF2B5EF4-FFF2-40B4-BE49-F238E27FC236}">
                <a16:creationId xmlns:a16="http://schemas.microsoft.com/office/drawing/2014/main" id="{CD30D46F-8B9E-C465-B5BB-5499C128C702}"/>
              </a:ext>
            </a:extLst>
          </p:cNvPr>
          <p:cNvSpPr txBox="1"/>
          <p:nvPr/>
        </p:nvSpPr>
        <p:spPr>
          <a:xfrm>
            <a:off x="2416379" y="1428869"/>
            <a:ext cx="914400" cy="898574"/>
          </a:xfrm>
          <a:prstGeom prst="rect">
            <a:avLst/>
          </a:prstGeom>
          <a:noFill/>
        </p:spPr>
        <p:txBody>
          <a:bodyPr wrap="none" lIns="0" tIns="0" rIns="0" bIns="0" rtlCol="0">
            <a:noAutofit/>
          </a:bodyPr>
          <a:lstStyle/>
          <a:p>
            <a:pPr algn="l" defTabSz="228600">
              <a:spcAft>
                <a:spcPts val="1200"/>
              </a:spcAft>
            </a:pPr>
            <a:r>
              <a:rPr lang="en-US" sz="8800" noProof="0" dirty="0">
                <a:solidFill>
                  <a:schemeClr val="accent1"/>
                </a:solidFill>
              </a:rPr>
              <a:t>{</a:t>
            </a:r>
          </a:p>
        </p:txBody>
      </p:sp>
      <p:sp>
        <p:nvSpPr>
          <p:cNvPr id="10" name="TextBox 9">
            <a:extLst>
              <a:ext uri="{FF2B5EF4-FFF2-40B4-BE49-F238E27FC236}">
                <a16:creationId xmlns:a16="http://schemas.microsoft.com/office/drawing/2014/main" id="{E593809D-D008-F625-3379-E8B571251DD7}"/>
              </a:ext>
            </a:extLst>
          </p:cNvPr>
          <p:cNvSpPr txBox="1"/>
          <p:nvPr/>
        </p:nvSpPr>
        <p:spPr>
          <a:xfrm>
            <a:off x="332965" y="2024974"/>
            <a:ext cx="1784875" cy="914400"/>
          </a:xfrm>
          <a:prstGeom prst="rect">
            <a:avLst/>
          </a:prstGeom>
          <a:noFill/>
        </p:spPr>
        <p:txBody>
          <a:bodyPr wrap="none" lIns="0" tIns="0" rIns="0" bIns="0" rtlCol="0">
            <a:noAutofit/>
          </a:bodyPr>
          <a:lstStyle/>
          <a:p>
            <a:pPr algn="ctr" defTabSz="228600">
              <a:spcAft>
                <a:spcPts val="1200"/>
              </a:spcAft>
            </a:pPr>
            <a:r>
              <a:rPr lang="en-US" b="1" noProof="0" dirty="0">
                <a:solidFill>
                  <a:schemeClr val="accent1"/>
                </a:solidFill>
              </a:rPr>
              <a:t>Strategic Technology  risk</a:t>
            </a:r>
          </a:p>
        </p:txBody>
      </p:sp>
      <p:sp>
        <p:nvSpPr>
          <p:cNvPr id="11" name="TextBox 10">
            <a:extLst>
              <a:ext uri="{FF2B5EF4-FFF2-40B4-BE49-F238E27FC236}">
                <a16:creationId xmlns:a16="http://schemas.microsoft.com/office/drawing/2014/main" id="{93658872-D277-710C-BAAE-99CDEB088F9E}"/>
              </a:ext>
            </a:extLst>
          </p:cNvPr>
          <p:cNvSpPr txBox="1"/>
          <p:nvPr/>
        </p:nvSpPr>
        <p:spPr>
          <a:xfrm>
            <a:off x="2617856" y="3060081"/>
            <a:ext cx="914400" cy="3213127"/>
          </a:xfrm>
          <a:prstGeom prst="rect">
            <a:avLst/>
          </a:prstGeom>
          <a:noFill/>
        </p:spPr>
        <p:txBody>
          <a:bodyPr wrap="none" lIns="0" tIns="0" rIns="0" bIns="0" rtlCol="0">
            <a:noAutofit/>
          </a:bodyPr>
          <a:lstStyle/>
          <a:p>
            <a:pPr algn="l" defTabSz="228600">
              <a:spcAft>
                <a:spcPts val="1200"/>
              </a:spcAft>
            </a:pPr>
            <a:r>
              <a:rPr lang="en-US" sz="19900" noProof="0" dirty="0">
                <a:solidFill>
                  <a:schemeClr val="accent1"/>
                </a:solidFill>
              </a:rPr>
              <a:t>{</a:t>
            </a:r>
          </a:p>
        </p:txBody>
      </p:sp>
      <p:sp>
        <p:nvSpPr>
          <p:cNvPr id="12" name="TextBox 11">
            <a:extLst>
              <a:ext uri="{FF2B5EF4-FFF2-40B4-BE49-F238E27FC236}">
                <a16:creationId xmlns:a16="http://schemas.microsoft.com/office/drawing/2014/main" id="{9CBA69C2-7BA7-21C8-9525-9C6EF9F65A02}"/>
              </a:ext>
            </a:extLst>
          </p:cNvPr>
          <p:cNvSpPr txBox="1"/>
          <p:nvPr/>
        </p:nvSpPr>
        <p:spPr>
          <a:xfrm>
            <a:off x="495709" y="4574954"/>
            <a:ext cx="1784875" cy="914400"/>
          </a:xfrm>
          <a:prstGeom prst="rect">
            <a:avLst/>
          </a:prstGeom>
          <a:noFill/>
        </p:spPr>
        <p:txBody>
          <a:bodyPr wrap="none" lIns="0" tIns="0" rIns="0" bIns="0" rtlCol="0">
            <a:noAutofit/>
          </a:bodyPr>
          <a:lstStyle/>
          <a:p>
            <a:pPr algn="ctr" defTabSz="228600">
              <a:spcAft>
                <a:spcPts val="1200"/>
              </a:spcAft>
            </a:pPr>
            <a:r>
              <a:rPr lang="en-US" b="1" noProof="0" dirty="0">
                <a:solidFill>
                  <a:schemeClr val="accent1"/>
                </a:solidFill>
              </a:rPr>
              <a:t>Industry Concentration risk</a:t>
            </a:r>
          </a:p>
        </p:txBody>
      </p:sp>
      <p:pic>
        <p:nvPicPr>
          <p:cNvPr id="8196" name="Picture 4" descr="Chips Initiatives | Optica">
            <a:extLst>
              <a:ext uri="{FF2B5EF4-FFF2-40B4-BE49-F238E27FC236}">
                <a16:creationId xmlns:a16="http://schemas.microsoft.com/office/drawing/2014/main" id="{0430BC15-A1C3-EB4A-AAD6-540F8BAC0FF9}"/>
              </a:ext>
            </a:extLst>
          </p:cNvPr>
          <p:cNvPicPr>
            <a:picLocks noChangeAspect="1" noChangeArrowheads="1"/>
          </p:cNvPicPr>
          <p:nvPr/>
        </p:nvPicPr>
        <p:blipFill rotWithShape="1">
          <a:blip r:embed="rId7" cstate="hqprint">
            <a:extLst>
              <a:ext uri="{28A0092B-C50C-407E-A947-70E740481C1C}">
                <a14:useLocalDpi xmlns:a14="http://schemas.microsoft.com/office/drawing/2010/main"/>
              </a:ext>
            </a:extLst>
          </a:blip>
          <a:srcRect/>
          <a:stretch/>
        </p:blipFill>
        <p:spPr bwMode="auto">
          <a:xfrm>
            <a:off x="994732" y="4887338"/>
            <a:ext cx="569975" cy="640245"/>
          </a:xfrm>
          <a:prstGeom prst="rect">
            <a:avLst/>
          </a:prstGeom>
          <a:noFill/>
          <a:extLst>
            <a:ext uri="{909E8E84-426E-40DD-AFC4-6F175D3DCCD1}">
              <a14:hiddenFill xmlns:a14="http://schemas.microsoft.com/office/drawing/2010/main">
                <a:solidFill>
                  <a:srgbClr val="FFFFFF"/>
                </a:solidFill>
              </a14:hiddenFill>
            </a:ext>
          </a:extLst>
        </p:spPr>
      </p:pic>
      <p:sp>
        <p:nvSpPr>
          <p:cNvPr id="13" name="Footer Placeholder 4">
            <a:extLst>
              <a:ext uri="{FF2B5EF4-FFF2-40B4-BE49-F238E27FC236}">
                <a16:creationId xmlns:a16="http://schemas.microsoft.com/office/drawing/2014/main" id="{1D2366AF-2BB2-F340-DDA8-8A700B4E5D5B}"/>
              </a:ext>
            </a:extLst>
          </p:cNvPr>
          <p:cNvSpPr>
            <a:spLocks noGrp="1"/>
          </p:cNvSpPr>
          <p:nvPr>
            <p:ph type="ftr" sz="quarter" idx="4294967295"/>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Kwartler</a:t>
            </a:r>
          </a:p>
        </p:txBody>
      </p:sp>
    </p:spTree>
    <p:extLst>
      <p:ext uri="{BB962C8B-B14F-4D97-AF65-F5344CB8AC3E}">
        <p14:creationId xmlns:p14="http://schemas.microsoft.com/office/powerpoint/2010/main" val="13302901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69E50-44B4-DAA1-5692-3F4D2771D964}"/>
              </a:ext>
            </a:extLst>
          </p:cNvPr>
          <p:cNvSpPr>
            <a:spLocks noGrp="1"/>
          </p:cNvSpPr>
          <p:nvPr>
            <p:ph type="title"/>
          </p:nvPr>
        </p:nvSpPr>
        <p:spPr/>
        <p:txBody>
          <a:bodyPr/>
          <a:lstStyle/>
          <a:p>
            <a:r>
              <a:rPr lang="en-US" dirty="0"/>
              <a:t>What skills &amp; competencies are needed to mitigate risks?</a:t>
            </a:r>
          </a:p>
        </p:txBody>
      </p:sp>
      <p:sp>
        <p:nvSpPr>
          <p:cNvPr id="3" name="Text Placeholder 2">
            <a:extLst>
              <a:ext uri="{FF2B5EF4-FFF2-40B4-BE49-F238E27FC236}">
                <a16:creationId xmlns:a16="http://schemas.microsoft.com/office/drawing/2014/main" id="{865073BE-FE78-3E0E-B43C-250738B56F79}"/>
              </a:ext>
            </a:extLst>
          </p:cNvPr>
          <p:cNvSpPr txBox="1">
            <a:spLocks/>
          </p:cNvSpPr>
          <p:nvPr/>
        </p:nvSpPr>
        <p:spPr>
          <a:xfrm>
            <a:off x="1833718" y="1776072"/>
            <a:ext cx="2895652" cy="249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u="sng" dirty="0">
                <a:solidFill>
                  <a:schemeClr val="accent1"/>
                </a:solidFill>
              </a:rPr>
              <a:t>Operational Risk</a:t>
            </a:r>
          </a:p>
        </p:txBody>
      </p:sp>
      <p:sp>
        <p:nvSpPr>
          <p:cNvPr id="4" name="Text Placeholder 3">
            <a:extLst>
              <a:ext uri="{FF2B5EF4-FFF2-40B4-BE49-F238E27FC236}">
                <a16:creationId xmlns:a16="http://schemas.microsoft.com/office/drawing/2014/main" id="{3360C255-26DC-681F-582E-DDD884A885E8}"/>
              </a:ext>
            </a:extLst>
          </p:cNvPr>
          <p:cNvSpPr txBox="1">
            <a:spLocks/>
          </p:cNvSpPr>
          <p:nvPr/>
        </p:nvSpPr>
        <p:spPr>
          <a:xfrm>
            <a:off x="5231213" y="1784304"/>
            <a:ext cx="2862469" cy="249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u="sng" dirty="0">
                <a:solidFill>
                  <a:schemeClr val="accent1"/>
                </a:solidFill>
              </a:rPr>
              <a:t>Technological Risk</a:t>
            </a:r>
          </a:p>
        </p:txBody>
      </p:sp>
      <p:sp>
        <p:nvSpPr>
          <p:cNvPr id="5" name="Text Placeholder 4">
            <a:extLst>
              <a:ext uri="{FF2B5EF4-FFF2-40B4-BE49-F238E27FC236}">
                <a16:creationId xmlns:a16="http://schemas.microsoft.com/office/drawing/2014/main" id="{FAB7BAEF-CC45-811D-2667-80ED1F5D41D8}"/>
              </a:ext>
            </a:extLst>
          </p:cNvPr>
          <p:cNvSpPr txBox="1">
            <a:spLocks/>
          </p:cNvSpPr>
          <p:nvPr/>
        </p:nvSpPr>
        <p:spPr>
          <a:xfrm>
            <a:off x="8855231" y="1784304"/>
            <a:ext cx="2862469" cy="249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u="sng" dirty="0">
                <a:solidFill>
                  <a:schemeClr val="accent1"/>
                </a:solidFill>
              </a:rPr>
              <a:t>Strategic Risk</a:t>
            </a:r>
          </a:p>
        </p:txBody>
      </p:sp>
      <p:sp>
        <p:nvSpPr>
          <p:cNvPr id="6" name="TextBox 5">
            <a:extLst>
              <a:ext uri="{FF2B5EF4-FFF2-40B4-BE49-F238E27FC236}">
                <a16:creationId xmlns:a16="http://schemas.microsoft.com/office/drawing/2014/main" id="{3636DCB6-C7BA-4054-BDDB-912F9339706F}"/>
              </a:ext>
            </a:extLst>
          </p:cNvPr>
          <p:cNvSpPr txBox="1"/>
          <p:nvPr/>
        </p:nvSpPr>
        <p:spPr>
          <a:xfrm rot="16200000">
            <a:off x="-124235" y="3084576"/>
            <a:ext cx="1304544" cy="295656"/>
          </a:xfrm>
          <a:prstGeom prst="rect">
            <a:avLst/>
          </a:prstGeom>
          <a:noFill/>
        </p:spPr>
        <p:txBody>
          <a:bodyPr wrap="square" lIns="0" tIns="0" rIns="0" bIns="0" rtlCol="0">
            <a:noAutofit/>
          </a:bodyPr>
          <a:lstStyle/>
          <a:p>
            <a:pPr algn="ctr" defTabSz="228600">
              <a:spcAft>
                <a:spcPts val="1200"/>
              </a:spcAft>
            </a:pPr>
            <a:r>
              <a:rPr lang="en-US" sz="1400" noProof="0" dirty="0">
                <a:solidFill>
                  <a:schemeClr val="tx2">
                    <a:lumMod val="75000"/>
                  </a:schemeClr>
                </a:solidFill>
              </a:rPr>
              <a:t>Definition</a:t>
            </a:r>
          </a:p>
        </p:txBody>
      </p:sp>
      <p:sp>
        <p:nvSpPr>
          <p:cNvPr id="7" name="TextBox 6">
            <a:extLst>
              <a:ext uri="{FF2B5EF4-FFF2-40B4-BE49-F238E27FC236}">
                <a16:creationId xmlns:a16="http://schemas.microsoft.com/office/drawing/2014/main" id="{7070F3BB-3802-9DB7-75AA-7EBE424E92B5}"/>
              </a:ext>
            </a:extLst>
          </p:cNvPr>
          <p:cNvSpPr txBox="1"/>
          <p:nvPr/>
        </p:nvSpPr>
        <p:spPr>
          <a:xfrm rot="16200000">
            <a:off x="-132646" y="4845291"/>
            <a:ext cx="1304544" cy="295656"/>
          </a:xfrm>
          <a:prstGeom prst="rect">
            <a:avLst/>
          </a:prstGeom>
          <a:noFill/>
        </p:spPr>
        <p:txBody>
          <a:bodyPr wrap="square" lIns="0" tIns="0" rIns="0" bIns="0" rtlCol="0">
            <a:noAutofit/>
          </a:bodyPr>
          <a:lstStyle/>
          <a:p>
            <a:pPr algn="ctr" defTabSz="228600">
              <a:spcAft>
                <a:spcPts val="1200"/>
              </a:spcAft>
            </a:pPr>
            <a:r>
              <a:rPr lang="en-US" sz="1400" noProof="0" dirty="0">
                <a:solidFill>
                  <a:schemeClr val="tx2">
                    <a:lumMod val="75000"/>
                  </a:schemeClr>
                </a:solidFill>
              </a:rPr>
              <a:t>Consequences</a:t>
            </a:r>
          </a:p>
        </p:txBody>
      </p:sp>
      <p:sp>
        <p:nvSpPr>
          <p:cNvPr id="8" name="TextBox 7">
            <a:extLst>
              <a:ext uri="{FF2B5EF4-FFF2-40B4-BE49-F238E27FC236}">
                <a16:creationId xmlns:a16="http://schemas.microsoft.com/office/drawing/2014/main" id="{B5AC471A-90D4-557D-B876-BEA1160ECDE0}"/>
              </a:ext>
            </a:extLst>
          </p:cNvPr>
          <p:cNvSpPr txBox="1"/>
          <p:nvPr/>
        </p:nvSpPr>
        <p:spPr>
          <a:xfrm>
            <a:off x="2243328" y="2580132"/>
            <a:ext cx="914400" cy="91440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9" name="TextBox 8">
            <a:extLst>
              <a:ext uri="{FF2B5EF4-FFF2-40B4-BE49-F238E27FC236}">
                <a16:creationId xmlns:a16="http://schemas.microsoft.com/office/drawing/2014/main" id="{2A0452E8-30FD-68A3-A5DA-66788BE425ED}"/>
              </a:ext>
            </a:extLst>
          </p:cNvPr>
          <p:cNvSpPr txBox="1"/>
          <p:nvPr/>
        </p:nvSpPr>
        <p:spPr>
          <a:xfrm>
            <a:off x="1420823" y="2580132"/>
            <a:ext cx="3145133" cy="652272"/>
          </a:xfrm>
          <a:prstGeom prst="rect">
            <a:avLst/>
          </a:prstGeom>
          <a:noFill/>
        </p:spPr>
        <p:txBody>
          <a:bodyPr wrap="square" lIns="0" tIns="0" rIns="0" bIns="0" rtlCol="0">
            <a:noAutofit/>
          </a:bodyPr>
          <a:lstStyle/>
          <a:p>
            <a:pPr algn="ctr" defTabSz="228600">
              <a:spcAft>
                <a:spcPts val="1200"/>
              </a:spcAft>
            </a:pPr>
            <a:r>
              <a:rPr lang="en-US" sz="1400" b="0" i="0" dirty="0">
                <a:solidFill>
                  <a:srgbClr val="1C2B33"/>
                </a:solidFill>
                <a:effectLst/>
                <a:latin typeface="Optimistic"/>
              </a:rPr>
              <a:t>Risk of loss due to inadequate or failed processes, systems, and technologies used to develop, deploy, and maintain AI.</a:t>
            </a:r>
            <a:endParaRPr lang="en-US" sz="1400" noProof="0" dirty="0"/>
          </a:p>
        </p:txBody>
      </p:sp>
      <p:sp>
        <p:nvSpPr>
          <p:cNvPr id="10" name="TextBox 9">
            <a:extLst>
              <a:ext uri="{FF2B5EF4-FFF2-40B4-BE49-F238E27FC236}">
                <a16:creationId xmlns:a16="http://schemas.microsoft.com/office/drawing/2014/main" id="{9E924C81-35B8-C028-5764-BA48F250F326}"/>
              </a:ext>
            </a:extLst>
          </p:cNvPr>
          <p:cNvSpPr txBox="1"/>
          <p:nvPr/>
        </p:nvSpPr>
        <p:spPr>
          <a:xfrm>
            <a:off x="8855231" y="2580132"/>
            <a:ext cx="2895652" cy="914400"/>
          </a:xfrm>
          <a:prstGeom prst="rect">
            <a:avLst/>
          </a:prstGeom>
          <a:noFill/>
        </p:spPr>
        <p:txBody>
          <a:bodyPr wrap="square" lIns="0" tIns="0" rIns="0" bIns="0" rtlCol="0">
            <a:noAutofit/>
          </a:bodyPr>
          <a:lstStyle/>
          <a:p>
            <a:pPr algn="ctr" defTabSz="228600">
              <a:spcAft>
                <a:spcPts val="1200"/>
              </a:spcAft>
            </a:pPr>
            <a:r>
              <a:rPr lang="en-US" sz="1400" b="0" i="0" dirty="0">
                <a:solidFill>
                  <a:srgbClr val="1C2B33"/>
                </a:solidFill>
                <a:effectLst/>
                <a:latin typeface="Optimistic"/>
              </a:rPr>
              <a:t>Risk of loss due to failure to effectively leverage AI to drive innovation, improve operations, and gain a competitive advantage.</a:t>
            </a:r>
            <a:endParaRPr lang="en-US" sz="1400" noProof="0" dirty="0"/>
          </a:p>
        </p:txBody>
      </p:sp>
      <p:sp>
        <p:nvSpPr>
          <p:cNvPr id="11" name="TextBox 10">
            <a:extLst>
              <a:ext uri="{FF2B5EF4-FFF2-40B4-BE49-F238E27FC236}">
                <a16:creationId xmlns:a16="http://schemas.microsoft.com/office/drawing/2014/main" id="{98F106FA-B9FB-C04C-62EB-2E44E94D353B}"/>
              </a:ext>
            </a:extLst>
          </p:cNvPr>
          <p:cNvSpPr txBox="1"/>
          <p:nvPr/>
        </p:nvSpPr>
        <p:spPr>
          <a:xfrm>
            <a:off x="5214621" y="2588364"/>
            <a:ext cx="2895652" cy="652272"/>
          </a:xfrm>
          <a:prstGeom prst="rect">
            <a:avLst/>
          </a:prstGeom>
          <a:noFill/>
        </p:spPr>
        <p:txBody>
          <a:bodyPr wrap="square" lIns="0" tIns="0" rIns="0" bIns="0" rtlCol="0">
            <a:noAutofit/>
          </a:bodyPr>
          <a:lstStyle/>
          <a:p>
            <a:pPr algn="ctr" defTabSz="228600">
              <a:spcAft>
                <a:spcPts val="1200"/>
              </a:spcAft>
            </a:pPr>
            <a:r>
              <a:rPr lang="en-US" sz="1400" b="0" i="0" dirty="0">
                <a:solidFill>
                  <a:srgbClr val="1C2B33"/>
                </a:solidFill>
                <a:effectLst/>
                <a:latin typeface="Optimistic"/>
              </a:rPr>
              <a:t>Risk of loss due to failure or malfunction of AI systems, technologies, and infrastructure.</a:t>
            </a:r>
            <a:endParaRPr lang="en-US" sz="1400" noProof="0" dirty="0"/>
          </a:p>
        </p:txBody>
      </p:sp>
      <p:sp>
        <p:nvSpPr>
          <p:cNvPr id="12" name="TextBox 11">
            <a:extLst>
              <a:ext uri="{FF2B5EF4-FFF2-40B4-BE49-F238E27FC236}">
                <a16:creationId xmlns:a16="http://schemas.microsoft.com/office/drawing/2014/main" id="{23B3FE95-4E0C-0FEB-6210-6D9A8D876BC8}"/>
              </a:ext>
            </a:extLst>
          </p:cNvPr>
          <p:cNvSpPr txBox="1"/>
          <p:nvPr/>
        </p:nvSpPr>
        <p:spPr>
          <a:xfrm>
            <a:off x="5231213" y="4409127"/>
            <a:ext cx="2895652" cy="652272"/>
          </a:xfrm>
          <a:prstGeom prst="rect">
            <a:avLst/>
          </a:prstGeom>
          <a:noFill/>
        </p:spPr>
        <p:txBody>
          <a:bodyPr wrap="square" lIns="0" tIns="0" rIns="0" bIns="0" rtlCol="0">
            <a:noAutofit/>
          </a:bodyPr>
          <a:lstStyle/>
          <a:p>
            <a:pPr algn="ctr" defTabSz="228600">
              <a:spcAft>
                <a:spcPts val="1200"/>
              </a:spcAft>
            </a:pPr>
            <a:r>
              <a:rPr lang="en-US" sz="1400" noProof="0" dirty="0"/>
              <a:t>System crashes, data corruption, cybersecurity breaches, financial loss</a:t>
            </a:r>
          </a:p>
        </p:txBody>
      </p:sp>
      <p:sp>
        <p:nvSpPr>
          <p:cNvPr id="13" name="TextBox 12">
            <a:extLst>
              <a:ext uri="{FF2B5EF4-FFF2-40B4-BE49-F238E27FC236}">
                <a16:creationId xmlns:a16="http://schemas.microsoft.com/office/drawing/2014/main" id="{EC6AEFF9-9790-7C0D-D441-430773451CEA}"/>
              </a:ext>
            </a:extLst>
          </p:cNvPr>
          <p:cNvSpPr txBox="1"/>
          <p:nvPr/>
        </p:nvSpPr>
        <p:spPr>
          <a:xfrm>
            <a:off x="8855231" y="4409127"/>
            <a:ext cx="2895652" cy="652272"/>
          </a:xfrm>
          <a:prstGeom prst="rect">
            <a:avLst/>
          </a:prstGeom>
          <a:noFill/>
        </p:spPr>
        <p:txBody>
          <a:bodyPr wrap="square" lIns="0" tIns="0" rIns="0" bIns="0" rtlCol="0">
            <a:noAutofit/>
          </a:bodyPr>
          <a:lstStyle/>
          <a:p>
            <a:pPr algn="ctr" defTabSz="228600">
              <a:spcAft>
                <a:spcPts val="1200"/>
              </a:spcAft>
            </a:pPr>
            <a:r>
              <a:rPr lang="en-US" sz="1400" b="0" i="0" dirty="0">
                <a:solidFill>
                  <a:srgbClr val="1C2B33"/>
                </a:solidFill>
                <a:effectLst/>
                <a:latin typeface="Optimistic"/>
              </a:rPr>
              <a:t>Loss of competitive advantage, disruption of business models, reputational damage, financial losses</a:t>
            </a:r>
            <a:endParaRPr lang="en-US" sz="1400" noProof="0" dirty="0"/>
          </a:p>
        </p:txBody>
      </p:sp>
      <p:sp>
        <p:nvSpPr>
          <p:cNvPr id="14" name="TextBox 13">
            <a:extLst>
              <a:ext uri="{FF2B5EF4-FFF2-40B4-BE49-F238E27FC236}">
                <a16:creationId xmlns:a16="http://schemas.microsoft.com/office/drawing/2014/main" id="{64309757-4135-407B-9992-A9E42C69C08E}"/>
              </a:ext>
            </a:extLst>
          </p:cNvPr>
          <p:cNvSpPr txBox="1"/>
          <p:nvPr/>
        </p:nvSpPr>
        <p:spPr>
          <a:xfrm>
            <a:off x="1709902" y="4409127"/>
            <a:ext cx="2895652" cy="652272"/>
          </a:xfrm>
          <a:prstGeom prst="rect">
            <a:avLst/>
          </a:prstGeom>
          <a:noFill/>
        </p:spPr>
        <p:txBody>
          <a:bodyPr wrap="square" lIns="0" tIns="0" rIns="0" bIns="0" rtlCol="0">
            <a:noAutofit/>
          </a:bodyPr>
          <a:lstStyle/>
          <a:p>
            <a:pPr algn="ctr" defTabSz="228600">
              <a:spcAft>
                <a:spcPts val="1200"/>
              </a:spcAft>
            </a:pPr>
            <a:r>
              <a:rPr lang="en-US" sz="1400" b="0" i="0" dirty="0">
                <a:solidFill>
                  <a:srgbClr val="1C2B33"/>
                </a:solidFill>
                <a:effectLst/>
                <a:latin typeface="Optimistic"/>
              </a:rPr>
              <a:t>System downtime, data breaches, regulatory non-compliance, reputational damage</a:t>
            </a:r>
            <a:endParaRPr lang="en-US" sz="1400" noProof="0" dirty="0"/>
          </a:p>
        </p:txBody>
      </p:sp>
      <p:cxnSp>
        <p:nvCxnSpPr>
          <p:cNvPr id="15" name="Straight Connector 14">
            <a:extLst>
              <a:ext uri="{FF2B5EF4-FFF2-40B4-BE49-F238E27FC236}">
                <a16:creationId xmlns:a16="http://schemas.microsoft.com/office/drawing/2014/main" id="{6835551D-E33C-7D42-8609-68CB6F06C96D}"/>
              </a:ext>
            </a:extLst>
          </p:cNvPr>
          <p:cNvCxnSpPr/>
          <p:nvPr/>
        </p:nvCxnSpPr>
        <p:spPr>
          <a:xfrm>
            <a:off x="1833718" y="3884676"/>
            <a:ext cx="997807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Footer Placeholder 4">
            <a:extLst>
              <a:ext uri="{FF2B5EF4-FFF2-40B4-BE49-F238E27FC236}">
                <a16:creationId xmlns:a16="http://schemas.microsoft.com/office/drawing/2014/main" id="{A31C295A-E5A4-E600-B3CB-501A4855FE4E}"/>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4196429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E0AB8-A8FA-9E25-CF71-CE76B712FC9D}"/>
              </a:ext>
            </a:extLst>
          </p:cNvPr>
          <p:cNvSpPr>
            <a:spLocks noGrp="1"/>
          </p:cNvSpPr>
          <p:nvPr>
            <p:ph type="title"/>
          </p:nvPr>
        </p:nvSpPr>
        <p:spPr>
          <a:xfrm>
            <a:off x="381000" y="136525"/>
            <a:ext cx="11430000" cy="800100"/>
          </a:xfrm>
        </p:spPr>
        <p:txBody>
          <a:bodyPr/>
          <a:lstStyle/>
          <a:p>
            <a:r>
              <a:rPr lang="en-US" dirty="0"/>
              <a:t>On the other hand…</a:t>
            </a:r>
          </a:p>
        </p:txBody>
      </p:sp>
      <p:sp>
        <p:nvSpPr>
          <p:cNvPr id="3" name="Text Placeholder 2">
            <a:extLst>
              <a:ext uri="{FF2B5EF4-FFF2-40B4-BE49-F238E27FC236}">
                <a16:creationId xmlns:a16="http://schemas.microsoft.com/office/drawing/2014/main" id="{774CEB56-F22E-44BD-4DB6-228100507D15}"/>
              </a:ext>
            </a:extLst>
          </p:cNvPr>
          <p:cNvSpPr>
            <a:spLocks noGrp="1"/>
          </p:cNvSpPr>
          <p:nvPr>
            <p:ph type="body" sz="quarter" idx="11"/>
          </p:nvPr>
        </p:nvSpPr>
        <p:spPr>
          <a:xfrm>
            <a:off x="381000" y="797052"/>
            <a:ext cx="11430000" cy="384048"/>
          </a:xfrm>
        </p:spPr>
        <p:txBody>
          <a:bodyPr>
            <a:normAutofit fontScale="85000" lnSpcReduction="20000"/>
          </a:bodyPr>
          <a:lstStyle/>
          <a:p>
            <a:r>
              <a:rPr lang="en-US" dirty="0"/>
              <a:t>Navigation tools make us dumber</a:t>
            </a:r>
          </a:p>
        </p:txBody>
      </p:sp>
      <p:sp>
        <p:nvSpPr>
          <p:cNvPr id="5" name="Slide Number Placeholder 4">
            <a:extLst>
              <a:ext uri="{FF2B5EF4-FFF2-40B4-BE49-F238E27FC236}">
                <a16:creationId xmlns:a16="http://schemas.microsoft.com/office/drawing/2014/main" id="{4F2C1BB1-8F97-4B58-FBA6-AE9618C5BA23}"/>
              </a:ext>
            </a:extLst>
          </p:cNvPr>
          <p:cNvSpPr>
            <a:spLocks noGrp="1"/>
          </p:cNvSpPr>
          <p:nvPr>
            <p:ph type="sldNum" sz="quarter" idx="4294967295"/>
          </p:nvPr>
        </p:nvSpPr>
        <p:spPr>
          <a:xfrm>
            <a:off x="8610600" y="6356350"/>
            <a:ext cx="2743200" cy="365125"/>
          </a:xfrm>
        </p:spPr>
        <p:txBody>
          <a:bodyPr/>
          <a:lstStyle/>
          <a:p>
            <a:fld id="{1F90F471-3972-4120-B8B3-0237DE626C35}" type="slidenum">
              <a:rPr lang="en-US" smtClean="0"/>
              <a:pPr/>
              <a:t>4</a:t>
            </a:fld>
            <a:endParaRPr lang="en-US" dirty="0"/>
          </a:p>
        </p:txBody>
      </p:sp>
      <p:pic>
        <p:nvPicPr>
          <p:cNvPr id="7" name="Picture 6">
            <a:extLst>
              <a:ext uri="{FF2B5EF4-FFF2-40B4-BE49-F238E27FC236}">
                <a16:creationId xmlns:a16="http://schemas.microsoft.com/office/drawing/2014/main" id="{6FDC6BEF-820B-9F30-404E-2995F76A68CD}"/>
              </a:ext>
            </a:extLst>
          </p:cNvPr>
          <p:cNvPicPr>
            <a:picLocks noChangeAspect="1"/>
          </p:cNvPicPr>
          <p:nvPr/>
        </p:nvPicPr>
        <p:blipFill>
          <a:blip r:embed="rId2"/>
          <a:stretch>
            <a:fillRect/>
          </a:stretch>
        </p:blipFill>
        <p:spPr>
          <a:xfrm>
            <a:off x="2273174" y="1388263"/>
            <a:ext cx="7772400" cy="1597068"/>
          </a:xfrm>
          <a:prstGeom prst="rect">
            <a:avLst/>
          </a:prstGeom>
        </p:spPr>
      </p:pic>
      <p:pic>
        <p:nvPicPr>
          <p:cNvPr id="8" name="Picture 7">
            <a:extLst>
              <a:ext uri="{FF2B5EF4-FFF2-40B4-BE49-F238E27FC236}">
                <a16:creationId xmlns:a16="http://schemas.microsoft.com/office/drawing/2014/main" id="{326A30BA-1D4A-A5C1-9DA3-61FFB4E7A176}"/>
              </a:ext>
            </a:extLst>
          </p:cNvPr>
          <p:cNvPicPr>
            <a:picLocks noChangeAspect="1"/>
          </p:cNvPicPr>
          <p:nvPr/>
        </p:nvPicPr>
        <p:blipFill>
          <a:blip r:embed="rId3"/>
          <a:stretch>
            <a:fillRect/>
          </a:stretch>
        </p:blipFill>
        <p:spPr>
          <a:xfrm>
            <a:off x="2273174" y="2985331"/>
            <a:ext cx="8890846" cy="1105348"/>
          </a:xfrm>
          <a:prstGeom prst="rect">
            <a:avLst/>
          </a:prstGeom>
        </p:spPr>
      </p:pic>
      <p:pic>
        <p:nvPicPr>
          <p:cNvPr id="11" name="Picture 10">
            <a:extLst>
              <a:ext uri="{FF2B5EF4-FFF2-40B4-BE49-F238E27FC236}">
                <a16:creationId xmlns:a16="http://schemas.microsoft.com/office/drawing/2014/main" id="{5A4B731E-816A-CB1F-2637-775F7E5558DE}"/>
              </a:ext>
            </a:extLst>
          </p:cNvPr>
          <p:cNvPicPr>
            <a:picLocks noChangeAspect="1"/>
          </p:cNvPicPr>
          <p:nvPr/>
        </p:nvPicPr>
        <p:blipFill>
          <a:blip r:embed="rId4"/>
          <a:stretch>
            <a:fillRect/>
          </a:stretch>
        </p:blipFill>
        <p:spPr>
          <a:xfrm>
            <a:off x="2363332" y="4020060"/>
            <a:ext cx="7465336" cy="2406910"/>
          </a:xfrm>
          <a:prstGeom prst="rect">
            <a:avLst/>
          </a:prstGeom>
        </p:spPr>
      </p:pic>
      <p:sp>
        <p:nvSpPr>
          <p:cNvPr id="4" name="Footer Placeholder 4">
            <a:extLst>
              <a:ext uri="{FF2B5EF4-FFF2-40B4-BE49-F238E27FC236}">
                <a16:creationId xmlns:a16="http://schemas.microsoft.com/office/drawing/2014/main" id="{88F9A669-B5FE-95B4-0DCE-75C3A7B9CC8B}"/>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2947574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2487C-5CAA-55E0-938A-88EBF158000D}"/>
              </a:ext>
            </a:extLst>
          </p:cNvPr>
          <p:cNvSpPr>
            <a:spLocks noGrp="1"/>
          </p:cNvSpPr>
          <p:nvPr>
            <p:ph type="title"/>
          </p:nvPr>
        </p:nvSpPr>
        <p:spPr/>
        <p:txBody>
          <a:bodyPr>
            <a:normAutofit/>
          </a:bodyPr>
          <a:lstStyle/>
          <a:p>
            <a:r>
              <a:rPr lang="en-US" sz="4000" dirty="0"/>
              <a:t>Let’s learn a bit about how we got here to inform where we’re headed.</a:t>
            </a:r>
          </a:p>
        </p:txBody>
      </p:sp>
      <p:sp>
        <p:nvSpPr>
          <p:cNvPr id="3" name="Text Placeholder 2">
            <a:extLst>
              <a:ext uri="{FF2B5EF4-FFF2-40B4-BE49-F238E27FC236}">
                <a16:creationId xmlns:a16="http://schemas.microsoft.com/office/drawing/2014/main" id="{1058A999-8E08-F3CE-5C5E-FC3B72D7C691}"/>
              </a:ext>
            </a:extLst>
          </p:cNvPr>
          <p:cNvSpPr>
            <a:spLocks noGrp="1"/>
          </p:cNvSpPr>
          <p:nvPr>
            <p:ph type="body" idx="1"/>
          </p:nvPr>
        </p:nvSpPr>
        <p:spPr/>
        <p:txBody>
          <a:bodyPr/>
          <a:lstStyle/>
          <a:p>
            <a:endParaRPr lang="en-US"/>
          </a:p>
        </p:txBody>
      </p:sp>
      <p:sp>
        <p:nvSpPr>
          <p:cNvPr id="4" name="Footer Placeholder 4">
            <a:extLst>
              <a:ext uri="{FF2B5EF4-FFF2-40B4-BE49-F238E27FC236}">
                <a16:creationId xmlns:a16="http://schemas.microsoft.com/office/drawing/2014/main" id="{5C942FD0-E51F-DD1F-52D1-E24971B389D6}"/>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4229311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4DF1A-CE3F-9728-7A81-3B6BF6EF58C9}"/>
              </a:ext>
            </a:extLst>
          </p:cNvPr>
          <p:cNvSpPr>
            <a:spLocks noGrp="1"/>
          </p:cNvSpPr>
          <p:nvPr>
            <p:ph type="title"/>
          </p:nvPr>
        </p:nvSpPr>
        <p:spPr>
          <a:xfrm>
            <a:off x="398352" y="365126"/>
            <a:ext cx="10955448" cy="567382"/>
          </a:xfrm>
        </p:spPr>
        <p:txBody>
          <a:bodyPr>
            <a:normAutofit/>
          </a:bodyPr>
          <a:lstStyle/>
          <a:p>
            <a:r>
              <a:rPr lang="en-US" sz="3000" dirty="0"/>
              <a:t>Did you know that AI is a concept from the 1950s?</a:t>
            </a:r>
          </a:p>
        </p:txBody>
      </p:sp>
      <p:pic>
        <p:nvPicPr>
          <p:cNvPr id="3" name="Picture 2" descr="undefined">
            <a:extLst>
              <a:ext uri="{FF2B5EF4-FFF2-40B4-BE49-F238E27FC236}">
                <a16:creationId xmlns:a16="http://schemas.microsoft.com/office/drawing/2014/main" id="{5D446D9C-4350-AB73-C2E4-12DF6862EE0D}"/>
              </a:ext>
            </a:extLst>
          </p:cNvPr>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a:stretch/>
        </p:blipFill>
        <p:spPr bwMode="auto">
          <a:xfrm>
            <a:off x="6569036" y="1863783"/>
            <a:ext cx="5196697" cy="407199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5B8DA89-AC47-8FC7-0506-5D542AF57FC0}"/>
              </a:ext>
            </a:extLst>
          </p:cNvPr>
          <p:cNvSpPr txBox="1"/>
          <p:nvPr/>
        </p:nvSpPr>
        <p:spPr>
          <a:xfrm>
            <a:off x="286827" y="2283552"/>
            <a:ext cx="5715000" cy="2892003"/>
          </a:xfrm>
          <a:prstGeom prst="rect">
            <a:avLst/>
          </a:prstGeom>
          <a:noFill/>
        </p:spPr>
        <p:txBody>
          <a:bodyPr wrap="none" lIns="0" tIns="0" rIns="0" bIns="0" rtlCol="0">
            <a:noAutofit/>
          </a:bodyPr>
          <a:lstStyle/>
          <a:p>
            <a:pPr marL="285750" indent="-285750" algn="l" defTabSz="228600">
              <a:spcAft>
                <a:spcPts val="1200"/>
              </a:spcAft>
              <a:buFont typeface="Arial" panose="020B0604020202020204" pitchFamily="34" charset="0"/>
              <a:buChar char="•"/>
            </a:pPr>
            <a:r>
              <a:rPr lang="en-US" noProof="0" dirty="0"/>
              <a:t>To recognize the letter “A” the pixels are examined for </a:t>
            </a:r>
          </a:p>
          <a:p>
            <a:pPr marL="742950" lvl="1" indent="-285750" defTabSz="228600">
              <a:buFont typeface="Arial" panose="020B0604020202020204" pitchFamily="34" charset="0"/>
              <a:buChar char="•"/>
            </a:pPr>
            <a:r>
              <a:rPr lang="en-US" sz="1400" dirty="0"/>
              <a:t>Leaning line to the left “demon”</a:t>
            </a:r>
          </a:p>
          <a:p>
            <a:pPr marL="742950" lvl="1" indent="-285750" defTabSz="228600">
              <a:buFont typeface="Arial" panose="020B0604020202020204" pitchFamily="34" charset="0"/>
              <a:buChar char="•"/>
            </a:pPr>
            <a:endParaRPr lang="en-US" sz="1400" dirty="0"/>
          </a:p>
          <a:p>
            <a:pPr marL="742950" lvl="1" indent="-285750" defTabSz="228600">
              <a:buFont typeface="Arial" panose="020B0604020202020204" pitchFamily="34" charset="0"/>
              <a:buChar char="•"/>
            </a:pPr>
            <a:r>
              <a:rPr lang="en-US" sz="1400" dirty="0"/>
              <a:t>Leaning line to the right “demon”</a:t>
            </a:r>
          </a:p>
          <a:p>
            <a:pPr marL="742950" lvl="1" indent="-285750" defTabSz="228600">
              <a:buFont typeface="Arial" panose="020B0604020202020204" pitchFamily="34" charset="0"/>
              <a:buChar char="•"/>
            </a:pPr>
            <a:endParaRPr lang="en-US" sz="1400" dirty="0"/>
          </a:p>
          <a:p>
            <a:pPr marL="742950" lvl="1" indent="-285750" defTabSz="228600">
              <a:buFont typeface="Arial" panose="020B0604020202020204" pitchFamily="34" charset="0"/>
              <a:buChar char="•"/>
            </a:pPr>
            <a:r>
              <a:rPr lang="en-US" sz="1400" dirty="0"/>
              <a:t>A midpoint horizontal line “demon”</a:t>
            </a:r>
          </a:p>
          <a:p>
            <a:pPr marL="742950" lvl="1" indent="-285750" defTabSz="228600">
              <a:buFont typeface="Arial" panose="020B0604020202020204" pitchFamily="34" charset="0"/>
              <a:buChar char="•"/>
            </a:pPr>
            <a:endParaRPr lang="en-US" sz="1400" dirty="0"/>
          </a:p>
          <a:p>
            <a:pPr marL="742950" lvl="1" indent="-285750" defTabSz="228600">
              <a:buFont typeface="Arial" panose="020B0604020202020204" pitchFamily="34" charset="0"/>
              <a:buChar char="•"/>
            </a:pPr>
            <a:r>
              <a:rPr lang="en-US" sz="1400" dirty="0"/>
              <a:t>Connection points between horizontal &amp; </a:t>
            </a:r>
          </a:p>
          <a:p>
            <a:pPr lvl="1" defTabSz="228600"/>
            <a:r>
              <a:rPr lang="en-US" sz="1400" dirty="0"/>
              <a:t>leaning lines “computation demon” performs a quality check</a:t>
            </a:r>
          </a:p>
          <a:p>
            <a:pPr marL="742950" lvl="1" indent="-285750" defTabSz="228600">
              <a:buFont typeface="Arial" panose="020B0604020202020204" pitchFamily="34" charset="0"/>
              <a:buChar char="•"/>
            </a:pPr>
            <a:endParaRPr lang="en-US" sz="1400" dirty="0"/>
          </a:p>
          <a:p>
            <a:pPr marL="742950" lvl="1" indent="-285750" defTabSz="228600">
              <a:buFont typeface="Arial" panose="020B0604020202020204" pitchFamily="34" charset="0"/>
              <a:buChar char="•"/>
            </a:pPr>
            <a:r>
              <a:rPr lang="en-US" sz="1400" dirty="0"/>
              <a:t>The “decision demon” would help put it altogether to recognize A</a:t>
            </a:r>
          </a:p>
        </p:txBody>
      </p:sp>
      <p:sp>
        <p:nvSpPr>
          <p:cNvPr id="6" name="TextBox 5">
            <a:extLst>
              <a:ext uri="{FF2B5EF4-FFF2-40B4-BE49-F238E27FC236}">
                <a16:creationId xmlns:a16="http://schemas.microsoft.com/office/drawing/2014/main" id="{404893CB-5F0B-3AEA-E095-519B3FA826C4}"/>
              </a:ext>
            </a:extLst>
          </p:cNvPr>
          <p:cNvSpPr txBox="1"/>
          <p:nvPr/>
        </p:nvSpPr>
        <p:spPr>
          <a:xfrm>
            <a:off x="6569035" y="1271125"/>
            <a:ext cx="5196697" cy="52322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txBody>
          <a:bodyPr wrap="square">
            <a:spAutoFit/>
          </a:bodyPr>
          <a:lstStyle/>
          <a:p>
            <a:pPr algn="ctr"/>
            <a:r>
              <a:rPr lang="en-US" sz="1400" dirty="0"/>
              <a:t>Pandemonium architecture from Oliver Selfridge  was invented in 1959 breaking down tasks</a:t>
            </a:r>
          </a:p>
        </p:txBody>
      </p:sp>
      <p:sp>
        <p:nvSpPr>
          <p:cNvPr id="7" name="Footer Placeholder 4">
            <a:extLst>
              <a:ext uri="{FF2B5EF4-FFF2-40B4-BE49-F238E27FC236}">
                <a16:creationId xmlns:a16="http://schemas.microsoft.com/office/drawing/2014/main" id="{203423C5-97F7-CDAB-9348-CAAC02A79430}"/>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4089638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985A2-CC9D-5157-19E5-4E0D5FC8D22A}"/>
              </a:ext>
            </a:extLst>
          </p:cNvPr>
          <p:cNvSpPr>
            <a:spLocks noGrp="1"/>
          </p:cNvSpPr>
          <p:nvPr>
            <p:ph type="title"/>
          </p:nvPr>
        </p:nvSpPr>
        <p:spPr>
          <a:xfrm>
            <a:off x="838200" y="365126"/>
            <a:ext cx="10515600" cy="572550"/>
          </a:xfrm>
        </p:spPr>
        <p:txBody>
          <a:bodyPr/>
          <a:lstStyle/>
          <a:p>
            <a:r>
              <a:rPr lang="en-US" dirty="0"/>
              <a:t>If it’s an old concept, what has changed?</a:t>
            </a:r>
          </a:p>
        </p:txBody>
      </p:sp>
      <p:pic>
        <p:nvPicPr>
          <p:cNvPr id="3" name="Picture 2">
            <a:extLst>
              <a:ext uri="{FF2B5EF4-FFF2-40B4-BE49-F238E27FC236}">
                <a16:creationId xmlns:a16="http://schemas.microsoft.com/office/drawing/2014/main" id="{4C076D36-BA7E-5D34-FFDF-6E1B5AD12E9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281473" y="1500259"/>
            <a:ext cx="7768601" cy="4420066"/>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4">
            <a:extLst>
              <a:ext uri="{FF2B5EF4-FFF2-40B4-BE49-F238E27FC236}">
                <a16:creationId xmlns:a16="http://schemas.microsoft.com/office/drawing/2014/main" id="{44D4E95C-DF42-CC7B-BFF6-482FBD7C1CAC}"/>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1929957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0DA8F-9092-FF35-357B-452F06E77CB5}"/>
              </a:ext>
            </a:extLst>
          </p:cNvPr>
          <p:cNvSpPr>
            <a:spLocks noGrp="1"/>
          </p:cNvSpPr>
          <p:nvPr>
            <p:ph type="title"/>
          </p:nvPr>
        </p:nvSpPr>
        <p:spPr>
          <a:xfrm>
            <a:off x="838200" y="365126"/>
            <a:ext cx="10515600" cy="553998"/>
          </a:xfrm>
        </p:spPr>
        <p:txBody>
          <a:bodyPr>
            <a:normAutofit/>
          </a:bodyPr>
          <a:lstStyle/>
          <a:p>
            <a:r>
              <a:rPr lang="en-US" sz="3000" dirty="0"/>
              <a:t>AI proponents contend 3 things are coming together.</a:t>
            </a:r>
          </a:p>
        </p:txBody>
      </p:sp>
      <p:sp>
        <p:nvSpPr>
          <p:cNvPr id="3" name="TextBox 2">
            <a:extLst>
              <a:ext uri="{FF2B5EF4-FFF2-40B4-BE49-F238E27FC236}">
                <a16:creationId xmlns:a16="http://schemas.microsoft.com/office/drawing/2014/main" id="{C488F325-10D8-4502-B901-6E4204DA0AD8}"/>
              </a:ext>
            </a:extLst>
          </p:cNvPr>
          <p:cNvSpPr txBox="1"/>
          <p:nvPr/>
        </p:nvSpPr>
        <p:spPr>
          <a:xfrm>
            <a:off x="4110403" y="1514495"/>
            <a:ext cx="2969083" cy="400110"/>
          </a:xfrm>
          <a:prstGeom prst="rect">
            <a:avLst/>
          </a:prstGeom>
          <a:noFill/>
        </p:spPr>
        <p:txBody>
          <a:bodyPr wrap="none" rtlCol="0">
            <a:spAutoFit/>
          </a:bodyPr>
          <a:lstStyle/>
          <a:p>
            <a:pPr algn="ctr"/>
            <a:r>
              <a:rPr lang="en-US" sz="1000" dirty="0"/>
              <a:t>Data proliferation (enterprise, consumer, internet…)*</a:t>
            </a:r>
          </a:p>
          <a:p>
            <a:pPr algn="ctr"/>
            <a:r>
              <a:rPr lang="en-US" sz="1000" dirty="0"/>
              <a:t>Cheap Data storage</a:t>
            </a:r>
          </a:p>
        </p:txBody>
      </p:sp>
      <p:sp>
        <p:nvSpPr>
          <p:cNvPr id="4" name="TextBox 3">
            <a:extLst>
              <a:ext uri="{FF2B5EF4-FFF2-40B4-BE49-F238E27FC236}">
                <a16:creationId xmlns:a16="http://schemas.microsoft.com/office/drawing/2014/main" id="{6B94B621-F3E8-2C85-B9F8-D66E2C620ABD}"/>
              </a:ext>
            </a:extLst>
          </p:cNvPr>
          <p:cNvSpPr txBox="1"/>
          <p:nvPr/>
        </p:nvSpPr>
        <p:spPr>
          <a:xfrm>
            <a:off x="6485720" y="3868641"/>
            <a:ext cx="3065263" cy="830997"/>
          </a:xfrm>
          <a:prstGeom prst="rect">
            <a:avLst/>
          </a:prstGeom>
          <a:noFill/>
        </p:spPr>
        <p:txBody>
          <a:bodyPr wrap="none" rtlCol="0">
            <a:spAutoFit/>
          </a:bodyPr>
          <a:lstStyle/>
          <a:p>
            <a:r>
              <a:rPr lang="en-US" u="sng" dirty="0"/>
              <a:t>Compute</a:t>
            </a:r>
          </a:p>
          <a:p>
            <a:r>
              <a:rPr lang="en-US" sz="1000" dirty="0"/>
              <a:t>Cheaper/Faster (Moore’s Law*)</a:t>
            </a:r>
          </a:p>
          <a:p>
            <a:r>
              <a:rPr lang="en-US" sz="1000" dirty="0"/>
              <a:t>Parallel processing</a:t>
            </a:r>
          </a:p>
          <a:p>
            <a:r>
              <a:rPr lang="en-US" sz="1000" dirty="0"/>
              <a:t>Neural Networks can contain billions of parameters</a:t>
            </a:r>
          </a:p>
        </p:txBody>
      </p:sp>
      <p:sp>
        <p:nvSpPr>
          <p:cNvPr id="5" name="TextBox 4">
            <a:extLst>
              <a:ext uri="{FF2B5EF4-FFF2-40B4-BE49-F238E27FC236}">
                <a16:creationId xmlns:a16="http://schemas.microsoft.com/office/drawing/2014/main" id="{06CC2067-0864-A21C-5799-73E7EBAE8663}"/>
              </a:ext>
            </a:extLst>
          </p:cNvPr>
          <p:cNvSpPr txBox="1"/>
          <p:nvPr/>
        </p:nvSpPr>
        <p:spPr>
          <a:xfrm>
            <a:off x="5234366" y="1137413"/>
            <a:ext cx="620554" cy="369332"/>
          </a:xfrm>
          <a:prstGeom prst="rect">
            <a:avLst/>
          </a:prstGeom>
          <a:noFill/>
        </p:spPr>
        <p:txBody>
          <a:bodyPr wrap="none" rtlCol="0">
            <a:spAutoFit/>
          </a:bodyPr>
          <a:lstStyle/>
          <a:p>
            <a:pPr algn="ctr"/>
            <a:r>
              <a:rPr lang="en-US" u="sng" dirty="0"/>
              <a:t>Data</a:t>
            </a:r>
          </a:p>
        </p:txBody>
      </p:sp>
      <p:sp>
        <p:nvSpPr>
          <p:cNvPr id="6" name="TextBox 5">
            <a:extLst>
              <a:ext uri="{FF2B5EF4-FFF2-40B4-BE49-F238E27FC236}">
                <a16:creationId xmlns:a16="http://schemas.microsoft.com/office/drawing/2014/main" id="{5184C5C9-13F7-719F-A327-D9EED81310A3}"/>
              </a:ext>
            </a:extLst>
          </p:cNvPr>
          <p:cNvSpPr txBox="1"/>
          <p:nvPr/>
        </p:nvSpPr>
        <p:spPr>
          <a:xfrm>
            <a:off x="724788" y="3868641"/>
            <a:ext cx="3525026" cy="677108"/>
          </a:xfrm>
          <a:prstGeom prst="rect">
            <a:avLst/>
          </a:prstGeom>
          <a:noFill/>
        </p:spPr>
        <p:txBody>
          <a:bodyPr wrap="square" rtlCol="0">
            <a:spAutoFit/>
          </a:bodyPr>
          <a:lstStyle/>
          <a:p>
            <a:pPr algn="r"/>
            <a:r>
              <a:rPr lang="en-US" u="sng" dirty="0"/>
              <a:t>Technology Innovation</a:t>
            </a:r>
          </a:p>
          <a:p>
            <a:pPr algn="r"/>
            <a:r>
              <a:rPr lang="en-US" sz="1000" dirty="0"/>
              <a:t>Self-supervised learning breakthrough</a:t>
            </a:r>
          </a:p>
          <a:p>
            <a:pPr algn="r"/>
            <a:r>
              <a:rPr lang="en-US" sz="1000" dirty="0"/>
              <a:t>GANs and other types of neural network architectures</a:t>
            </a:r>
          </a:p>
        </p:txBody>
      </p:sp>
      <p:sp>
        <p:nvSpPr>
          <p:cNvPr id="7" name="TextBox 6">
            <a:extLst>
              <a:ext uri="{FF2B5EF4-FFF2-40B4-BE49-F238E27FC236}">
                <a16:creationId xmlns:a16="http://schemas.microsoft.com/office/drawing/2014/main" id="{9A6E2E37-048E-BA14-3CAD-1B9737DB3972}"/>
              </a:ext>
            </a:extLst>
          </p:cNvPr>
          <p:cNvSpPr txBox="1"/>
          <p:nvPr/>
        </p:nvSpPr>
        <p:spPr>
          <a:xfrm>
            <a:off x="7154002" y="5346132"/>
            <a:ext cx="4793961" cy="553998"/>
          </a:xfrm>
          <a:prstGeom prst="rect">
            <a:avLst/>
          </a:prstGeom>
          <a:noFill/>
        </p:spPr>
        <p:txBody>
          <a:bodyPr wrap="square">
            <a:spAutoFit/>
          </a:bodyPr>
          <a:lstStyle/>
          <a:p>
            <a:r>
              <a:rPr lang="en-US" sz="1000" b="0" i="0" dirty="0">
                <a:solidFill>
                  <a:srgbClr val="1F1F1F"/>
                </a:solidFill>
                <a:effectLst/>
                <a:latin typeface="Arial" panose="020B0604020202020204" pitchFamily="34" charset="0"/>
                <a:cs typeface="Arial" panose="020B0604020202020204" pitchFamily="34" charset="0"/>
              </a:rPr>
              <a:t>*the principle that the speed and capability of computers can be expected to double every two years, as a result of increases in the number of </a:t>
            </a:r>
            <a:r>
              <a:rPr lang="en-US" sz="1000" b="0" i="0" u="none" strike="noStrike" dirty="0">
                <a:solidFill>
                  <a:srgbClr val="1F1F1F"/>
                </a:solidFill>
                <a:effectLst/>
                <a:latin typeface="Arial" panose="020B0604020202020204" pitchFamily="34" charset="0"/>
                <a:cs typeface="Arial" panose="020B0604020202020204" pitchFamily="34" charset="0"/>
              </a:rPr>
              <a:t>transistors a microchip can contain.</a:t>
            </a:r>
            <a:endParaRPr lang="en-US" sz="1000" dirty="0">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D3485F21-C60B-CE41-A83F-839340B875FC}"/>
              </a:ext>
            </a:extLst>
          </p:cNvPr>
          <p:cNvSpPr/>
          <p:nvPr/>
        </p:nvSpPr>
        <p:spPr>
          <a:xfrm>
            <a:off x="4326862" y="2656258"/>
            <a:ext cx="1268083" cy="126808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963C99D-B2FA-2831-22BD-02CCDA0F4515}"/>
              </a:ext>
            </a:extLst>
          </p:cNvPr>
          <p:cNvSpPr/>
          <p:nvPr/>
        </p:nvSpPr>
        <p:spPr>
          <a:xfrm>
            <a:off x="5318184" y="2656258"/>
            <a:ext cx="1268083" cy="126808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44DEF01-DB4F-586F-38B6-64F2688450D2}"/>
              </a:ext>
            </a:extLst>
          </p:cNvPr>
          <p:cNvSpPr/>
          <p:nvPr/>
        </p:nvSpPr>
        <p:spPr>
          <a:xfrm>
            <a:off x="4827917" y="1950144"/>
            <a:ext cx="1268083" cy="126808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2F342F5-0A56-7B8D-6562-BB55303A3327}"/>
              </a:ext>
            </a:extLst>
          </p:cNvPr>
          <p:cNvSpPr txBox="1"/>
          <p:nvPr/>
        </p:nvSpPr>
        <p:spPr>
          <a:xfrm>
            <a:off x="838200" y="5401223"/>
            <a:ext cx="3491541" cy="707886"/>
          </a:xfrm>
          <a:prstGeom prst="rect">
            <a:avLst/>
          </a:prstGeom>
          <a:noFill/>
        </p:spPr>
        <p:txBody>
          <a:bodyPr wrap="square">
            <a:spAutoFit/>
          </a:bodyPr>
          <a:lstStyle/>
          <a:p>
            <a:r>
              <a:rPr lang="en-US" sz="1000" b="0" i="0" dirty="0">
                <a:solidFill>
                  <a:srgbClr val="1F1F1F"/>
                </a:solidFill>
                <a:effectLst/>
                <a:latin typeface="Arial" panose="020B0604020202020204" pitchFamily="34" charset="0"/>
                <a:cs typeface="Arial" panose="020B0604020202020204" pitchFamily="34" charset="0"/>
              </a:rPr>
              <a:t>*According to IDC, the world's data will grow from about 29 zettabytes (ZB) in 2018 to 175 ZB by 2025, a growth rate of 66% per year. 45-90% of data becomes “cold” within weeks of its creation.</a:t>
            </a:r>
            <a:endParaRPr lang="en-US" sz="1000" dirty="0">
              <a:latin typeface="Arial" panose="020B0604020202020204" pitchFamily="34" charset="0"/>
              <a:cs typeface="Arial" panose="020B0604020202020204" pitchFamily="34" charset="0"/>
            </a:endParaRPr>
          </a:p>
        </p:txBody>
      </p:sp>
      <p:sp>
        <p:nvSpPr>
          <p:cNvPr id="12" name="Footer Placeholder 4">
            <a:extLst>
              <a:ext uri="{FF2B5EF4-FFF2-40B4-BE49-F238E27FC236}">
                <a16:creationId xmlns:a16="http://schemas.microsoft.com/office/drawing/2014/main" id="{C54AFF24-65BE-DE9D-D9F5-20FD0F40E0E3}"/>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3593151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4F060-001B-944D-9376-CB474C32ECF2}"/>
              </a:ext>
            </a:extLst>
          </p:cNvPr>
          <p:cNvSpPr>
            <a:spLocks noGrp="1"/>
          </p:cNvSpPr>
          <p:nvPr>
            <p:ph type="title"/>
          </p:nvPr>
        </p:nvSpPr>
        <p:spPr>
          <a:xfrm>
            <a:off x="838200" y="365126"/>
            <a:ext cx="10515600" cy="594542"/>
          </a:xfrm>
        </p:spPr>
        <p:txBody>
          <a:bodyPr>
            <a:normAutofit/>
          </a:bodyPr>
          <a:lstStyle/>
          <a:p>
            <a:r>
              <a:rPr lang="en-US" dirty="0"/>
              <a:t>Observations?</a:t>
            </a:r>
          </a:p>
        </p:txBody>
      </p:sp>
      <p:pic>
        <p:nvPicPr>
          <p:cNvPr id="3" name="Picture 6" descr="ML Safety Newsletter #6 - by Dan Hendrycks">
            <a:extLst>
              <a:ext uri="{FF2B5EF4-FFF2-40B4-BE49-F238E27FC236}">
                <a16:creationId xmlns:a16="http://schemas.microsoft.com/office/drawing/2014/main" id="{4F5C195A-9AF7-B143-0A98-062A09547F8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500450" y="1117271"/>
            <a:ext cx="7191099" cy="5008149"/>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4" name="Footer Placeholder 4">
            <a:extLst>
              <a:ext uri="{FF2B5EF4-FFF2-40B4-BE49-F238E27FC236}">
                <a16:creationId xmlns:a16="http://schemas.microsoft.com/office/drawing/2014/main" id="{B0D07737-8A6E-3B8A-DB60-78892A05CAB0}"/>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a:t>
            </a:r>
            <a:endParaRPr lang="en-US" dirty="0"/>
          </a:p>
        </p:txBody>
      </p:sp>
    </p:spTree>
    <p:extLst>
      <p:ext uri="{BB962C8B-B14F-4D97-AF65-F5344CB8AC3E}">
        <p14:creationId xmlns:p14="http://schemas.microsoft.com/office/powerpoint/2010/main" val="40088494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TotalTime>
  <Words>1219</Words>
  <Application>Microsoft Macintosh PowerPoint</Application>
  <PresentationFormat>Widescreen</PresentationFormat>
  <Paragraphs>207</Paragraphs>
  <Slides>33</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Calibri Light</vt:lpstr>
      <vt:lpstr>Optimistic</vt:lpstr>
      <vt:lpstr>Palatino Linotype</vt:lpstr>
      <vt:lpstr>ui-sans-serif</vt:lpstr>
      <vt:lpstr>Office Theme</vt:lpstr>
      <vt:lpstr>AI Industry Dynamics, Risks &amp; AI Ethics</vt:lpstr>
      <vt:lpstr>Why was AI [in its current form] so popular?</vt:lpstr>
      <vt:lpstr>Can we trust genAI?</vt:lpstr>
      <vt:lpstr>On the other hand…</vt:lpstr>
      <vt:lpstr>Let’s learn a bit about how we got here to inform where we’re headed.</vt:lpstr>
      <vt:lpstr>Did you know that AI is a concept from the 1950s?</vt:lpstr>
      <vt:lpstr>If it’s an old concept, what has changed?</vt:lpstr>
      <vt:lpstr>AI proponents contend 3 things are coming together.</vt:lpstr>
      <vt:lpstr>Observations?</vt:lpstr>
      <vt:lpstr>PowerPoint Presentation</vt:lpstr>
      <vt:lpstr>At 10^22 Flops, many tasks become human-like</vt:lpstr>
      <vt:lpstr>Anyone know Moore’s Law?</vt:lpstr>
      <vt:lpstr>If Moore’s Law continues…</vt:lpstr>
      <vt:lpstr>If so, no one will be prepared.</vt:lpstr>
      <vt:lpstr>PowerPoint Presentation</vt:lpstr>
      <vt:lpstr>PowerPoint Presentation</vt:lpstr>
      <vt:lpstr>“Lookup tables” in action</vt:lpstr>
      <vt:lpstr>How many R’s are in the word Refrigerator?</vt:lpstr>
      <vt:lpstr>This problem took 4 years to solve.</vt:lpstr>
      <vt:lpstr>It still fails at simple tasks.</vt:lpstr>
      <vt:lpstr>AI still confidently lies.</vt:lpstr>
      <vt:lpstr>AI has no self-awareness</vt:lpstr>
      <vt:lpstr>And new ways of exploiting models are discovered daily </vt:lpstr>
      <vt:lpstr>”Correct” system behavior isn’t always clear</vt:lpstr>
      <vt:lpstr>As a business leader you need to understand risk to your organization</vt:lpstr>
      <vt:lpstr>PowerPoint Presentation</vt:lpstr>
      <vt:lpstr>PowerPoint Presentation</vt:lpstr>
      <vt:lpstr>The AI Stack You have to make many choices in this ecosystem.</vt:lpstr>
      <vt:lpstr>Let’s a take a closer look.  Can anyone name companies in the stack?</vt:lpstr>
      <vt:lpstr>The AI industry is highly concentrated but has commoditized models and applications.</vt:lpstr>
      <vt:lpstr>LLMs are a commodity for almost every use case</vt:lpstr>
      <vt:lpstr>Standardization is key to avoiding inefficient solutions.</vt:lpstr>
      <vt:lpstr>What skills &amp; competencies are needed to mitigate risks?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Ted Kwartler</dc:creator>
  <cp:lastModifiedBy>Ted Kwartler</cp:lastModifiedBy>
  <cp:revision>17</cp:revision>
  <dcterms:created xsi:type="dcterms:W3CDTF">2025-04-18T00:14:59Z</dcterms:created>
  <dcterms:modified xsi:type="dcterms:W3CDTF">2025-05-05T22:22:45Z</dcterms:modified>
</cp:coreProperties>
</file>